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4020" r:id="rId2"/>
  </p:sldMasterIdLst>
  <p:notesMasterIdLst>
    <p:notesMasterId r:id="rId63"/>
  </p:notesMasterIdLst>
  <p:sldIdLst>
    <p:sldId id="354" r:id="rId3"/>
    <p:sldId id="355" r:id="rId4"/>
    <p:sldId id="600" r:id="rId5"/>
    <p:sldId id="542" r:id="rId6"/>
    <p:sldId id="541" r:id="rId7"/>
    <p:sldId id="539" r:id="rId8"/>
    <p:sldId id="606" r:id="rId9"/>
    <p:sldId id="398" r:id="rId10"/>
    <p:sldId id="540" r:id="rId11"/>
    <p:sldId id="607" r:id="rId12"/>
    <p:sldId id="602" r:id="rId13"/>
    <p:sldId id="603" r:id="rId14"/>
    <p:sldId id="604" r:id="rId15"/>
    <p:sldId id="605" r:id="rId16"/>
    <p:sldId id="579" r:id="rId17"/>
    <p:sldId id="589" r:id="rId18"/>
    <p:sldId id="597" r:id="rId19"/>
    <p:sldId id="508" r:id="rId20"/>
    <p:sldId id="509" r:id="rId21"/>
    <p:sldId id="510" r:id="rId22"/>
    <p:sldId id="613" r:id="rId23"/>
    <p:sldId id="598" r:id="rId24"/>
    <p:sldId id="599" r:id="rId25"/>
    <p:sldId id="483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7" r:id="rId35"/>
    <p:sldId id="538" r:id="rId36"/>
    <p:sldId id="554" r:id="rId37"/>
    <p:sldId id="555" r:id="rId38"/>
    <p:sldId id="556" r:id="rId39"/>
    <p:sldId id="557" r:id="rId40"/>
    <p:sldId id="558" r:id="rId41"/>
    <p:sldId id="559" r:id="rId42"/>
    <p:sldId id="560" r:id="rId43"/>
    <p:sldId id="610" r:id="rId44"/>
    <p:sldId id="611" r:id="rId45"/>
    <p:sldId id="612" r:id="rId46"/>
    <p:sldId id="590" r:id="rId47"/>
    <p:sldId id="591" r:id="rId48"/>
    <p:sldId id="592" r:id="rId49"/>
    <p:sldId id="561" r:id="rId50"/>
    <p:sldId id="562" r:id="rId51"/>
    <p:sldId id="588" r:id="rId52"/>
    <p:sldId id="587" r:id="rId53"/>
    <p:sldId id="563" r:id="rId54"/>
    <p:sldId id="564" r:id="rId55"/>
    <p:sldId id="565" r:id="rId56"/>
    <p:sldId id="566" r:id="rId57"/>
    <p:sldId id="567" r:id="rId58"/>
    <p:sldId id="568" r:id="rId59"/>
    <p:sldId id="569" r:id="rId60"/>
    <p:sldId id="571" r:id="rId61"/>
    <p:sldId id="608" r:id="rId6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新魏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FF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3" autoAdjust="0"/>
    <p:restoredTop sz="88527" autoAdjust="0"/>
  </p:normalViewPr>
  <p:slideViewPr>
    <p:cSldViewPr showGuides="1">
      <p:cViewPr varScale="1">
        <p:scale>
          <a:sx n="90" d="100"/>
          <a:sy n="90" d="100"/>
        </p:scale>
        <p:origin x="1212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53D6705A-6957-C7FA-9C8E-749133A5838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EDF3FE8B-6ABB-B6DB-1B57-300AC5AAA7D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1192AF73-67CA-3187-525C-78B3AC7621C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1C9833A8-6B01-3D8C-5A1E-E419B14CA0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E696B3D2-045B-339D-2979-253A9C1249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ADE3C3F5-634D-1A98-08E1-B75650F99F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fld id="{B88562A2-F9C6-4C13-8C47-519AE635765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C7D02253-AD3C-F4AF-7D97-2808F4AA62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06B105-C8E1-100B-B1ED-E5995518B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日，嫦娥三号的整个登月过程持续大约</a:t>
            </a:r>
            <a:r>
              <a:rPr lang="en-US" altLang="zh-CN" dirty="0"/>
              <a:t>12</a:t>
            </a:r>
            <a:r>
              <a:rPr lang="zh-CN" altLang="en-US" dirty="0"/>
              <a:t>分钟，以下是登月文字实录。</a:t>
            </a:r>
          </a:p>
          <a:p>
            <a:pPr>
              <a:defRPr/>
            </a:pPr>
            <a:r>
              <a:rPr lang="en-US" altLang="zh-CN" b="1" dirty="0"/>
              <a:t>20</a:t>
            </a:r>
            <a:r>
              <a:rPr lang="zh-CN" altLang="en-US" b="1" dirty="0"/>
              <a:t>点</a:t>
            </a:r>
            <a:r>
              <a:rPr lang="en-US" altLang="zh-CN" b="1" dirty="0"/>
              <a:t>42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嫦娥三号在距月球近月点</a:t>
            </a:r>
            <a:r>
              <a:rPr lang="en-US" altLang="zh-CN" dirty="0"/>
              <a:t>12</a:t>
            </a:r>
            <a:r>
              <a:rPr lang="zh-CN" altLang="en-US" dirty="0"/>
              <a:t>公里、远月点</a:t>
            </a:r>
            <a:r>
              <a:rPr lang="en-US" altLang="zh-CN" dirty="0"/>
              <a:t>103</a:t>
            </a:r>
            <a:r>
              <a:rPr lang="zh-CN" altLang="en-US" dirty="0"/>
              <a:t>公里的椭圆轨道上，正以</a:t>
            </a:r>
            <a:r>
              <a:rPr lang="en-US" altLang="zh-CN" dirty="0"/>
              <a:t>1.6</a:t>
            </a:r>
            <a:r>
              <a:rPr lang="zh-CN" altLang="en-US" dirty="0"/>
              <a:t>公里每秒的速度绕月飞行。</a:t>
            </a:r>
          </a:p>
          <a:p>
            <a:pPr>
              <a:defRPr/>
            </a:pPr>
            <a:r>
              <a:rPr lang="en-US" altLang="zh-CN" b="1" dirty="0"/>
              <a:t>20</a:t>
            </a:r>
            <a:r>
              <a:rPr lang="zh-CN" altLang="en-US" b="1" dirty="0"/>
              <a:t>点</a:t>
            </a:r>
            <a:r>
              <a:rPr lang="en-US" altLang="zh-CN" b="1" dirty="0"/>
              <a:t>49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嫦娥三号距月球表面的高度不断下降，北京时间</a:t>
            </a:r>
            <a:r>
              <a:rPr lang="en-US" altLang="zh-CN" dirty="0"/>
              <a:t>20</a:t>
            </a:r>
            <a:r>
              <a:rPr lang="zh-CN" altLang="en-US" dirty="0"/>
              <a:t>时</a:t>
            </a:r>
            <a:r>
              <a:rPr lang="en-US" altLang="zh-CN" dirty="0"/>
              <a:t>49</a:t>
            </a:r>
            <a:r>
              <a:rPr lang="zh-CN" altLang="en-US" dirty="0"/>
              <a:t>分，嫦娥三号已经下降至</a:t>
            </a:r>
            <a:r>
              <a:rPr lang="en-US" altLang="zh-CN" dirty="0"/>
              <a:t>19</a:t>
            </a:r>
            <a:r>
              <a:rPr lang="zh-CN" altLang="en-US" dirty="0"/>
              <a:t>公里。</a:t>
            </a:r>
          </a:p>
          <a:p>
            <a:pPr>
              <a:defRPr/>
            </a:pPr>
            <a:r>
              <a:rPr lang="en-US" altLang="zh-CN" b="1" dirty="0"/>
              <a:t>20</a:t>
            </a:r>
            <a:r>
              <a:rPr lang="zh-CN" altLang="en-US" b="1" dirty="0"/>
              <a:t>点</a:t>
            </a:r>
            <a:r>
              <a:rPr lang="en-US" altLang="zh-CN" b="1" dirty="0"/>
              <a:t>50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北京飞控中心发出指令：</a:t>
            </a:r>
            <a:r>
              <a:rPr lang="en-US" altLang="zh-CN" dirty="0"/>
              <a:t>10</a:t>
            </a:r>
            <a:r>
              <a:rPr lang="zh-CN" altLang="en-US" dirty="0"/>
              <a:t>分钟准备。</a:t>
            </a:r>
          </a:p>
          <a:p>
            <a:pPr>
              <a:defRPr/>
            </a:pPr>
            <a:r>
              <a:rPr lang="en-US" altLang="zh-CN" b="1" dirty="0"/>
              <a:t>20</a:t>
            </a:r>
            <a:r>
              <a:rPr lang="zh-CN" altLang="en-US" b="1" dirty="0"/>
              <a:t>点</a:t>
            </a:r>
            <a:r>
              <a:rPr lang="en-US" altLang="zh-CN" b="1" dirty="0"/>
              <a:t>52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长城报告：太阳翼收拢到位。</a:t>
            </a:r>
          </a:p>
          <a:p>
            <a:pPr>
              <a:defRPr/>
            </a:pPr>
            <a:r>
              <a:rPr lang="en-US" altLang="zh-CN" b="1" dirty="0"/>
              <a:t>20</a:t>
            </a:r>
            <a:r>
              <a:rPr lang="zh-CN" altLang="en-US" b="1" dirty="0"/>
              <a:t>点</a:t>
            </a:r>
            <a:r>
              <a:rPr lang="en-US" altLang="zh-CN" b="1" dirty="0"/>
              <a:t>56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动力下降各敏感器工作正常。</a:t>
            </a:r>
          </a:p>
          <a:p>
            <a:pPr>
              <a:defRPr/>
            </a:pPr>
            <a:r>
              <a:rPr lang="en-US" altLang="zh-CN" b="1" dirty="0"/>
              <a:t>20</a:t>
            </a:r>
            <a:r>
              <a:rPr lang="zh-CN" altLang="en-US" b="1" dirty="0"/>
              <a:t>点</a:t>
            </a:r>
            <a:r>
              <a:rPr lang="en-US" altLang="zh-CN" b="1" dirty="0"/>
              <a:t>57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探测器工作正常，遥测正常。</a:t>
            </a:r>
          </a:p>
          <a:p>
            <a:pPr>
              <a:defRPr/>
            </a:pPr>
            <a:r>
              <a:rPr lang="en-US" altLang="zh-CN" b="1" dirty="0"/>
              <a:t>20</a:t>
            </a:r>
            <a:r>
              <a:rPr lang="zh-CN" altLang="en-US" b="1" dirty="0"/>
              <a:t>点</a:t>
            </a:r>
            <a:r>
              <a:rPr lang="en-US" altLang="zh-CN" b="1" dirty="0"/>
              <a:t>59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一分钟准备。</a:t>
            </a:r>
          </a:p>
          <a:p>
            <a:pPr>
              <a:defRPr/>
            </a:pPr>
            <a:r>
              <a:rPr lang="en-US" altLang="zh-CN" b="1" dirty="0"/>
              <a:t>21</a:t>
            </a:r>
            <a:r>
              <a:rPr lang="zh-CN" altLang="en-US" b="1" dirty="0"/>
              <a:t>点：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动力下降开始。</a:t>
            </a:r>
          </a:p>
          <a:p>
            <a:pPr>
              <a:defRPr/>
            </a:pPr>
            <a:r>
              <a:rPr lang="en-US" altLang="zh-CN" b="1" dirty="0"/>
              <a:t>21</a:t>
            </a:r>
            <a:r>
              <a:rPr lang="zh-CN" altLang="en-US" b="1" dirty="0"/>
              <a:t>点</a:t>
            </a:r>
            <a:r>
              <a:rPr lang="en-US" altLang="zh-CN" b="1" dirty="0"/>
              <a:t>05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降落相机开机。</a:t>
            </a:r>
          </a:p>
          <a:p>
            <a:pPr>
              <a:defRPr/>
            </a:pPr>
            <a:r>
              <a:rPr lang="en-US" altLang="zh-CN" b="1" dirty="0"/>
              <a:t>21</a:t>
            </a:r>
            <a:r>
              <a:rPr lang="zh-CN" altLang="en-US" b="1" dirty="0"/>
              <a:t>点</a:t>
            </a:r>
            <a:r>
              <a:rPr lang="en-US" altLang="zh-CN" b="1" dirty="0"/>
              <a:t>06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各项跟踪正常，遥测数据正常。</a:t>
            </a:r>
          </a:p>
          <a:p>
            <a:pPr>
              <a:defRPr/>
            </a:pPr>
            <a:r>
              <a:rPr lang="en-US" altLang="zh-CN" b="1" dirty="0"/>
              <a:t>21</a:t>
            </a:r>
            <a:r>
              <a:rPr lang="zh-CN" altLang="en-US" b="1" dirty="0"/>
              <a:t>点</a:t>
            </a:r>
            <a:r>
              <a:rPr lang="en-US" altLang="zh-CN" b="1" dirty="0"/>
              <a:t>09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降落相机图像出现在北京飞控中心的大屏幕上，现场发出一片惊叹声。</a:t>
            </a:r>
          </a:p>
          <a:p>
            <a:pPr>
              <a:defRPr/>
            </a:pPr>
            <a:r>
              <a:rPr lang="en-US" altLang="zh-CN" b="1" dirty="0"/>
              <a:t>21</a:t>
            </a:r>
            <a:r>
              <a:rPr lang="zh-CN" altLang="en-US" b="1" dirty="0"/>
              <a:t>点</a:t>
            </a:r>
            <a:r>
              <a:rPr lang="en-US" altLang="zh-CN" b="1" dirty="0"/>
              <a:t>10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动力下降各敏感器工作正常。</a:t>
            </a:r>
          </a:p>
          <a:p>
            <a:pPr>
              <a:defRPr/>
            </a:pPr>
            <a:r>
              <a:rPr lang="en-US" altLang="zh-CN" b="1" dirty="0"/>
              <a:t>21</a:t>
            </a:r>
            <a:r>
              <a:rPr lang="zh-CN" altLang="en-US" b="1" dirty="0"/>
              <a:t>点</a:t>
            </a:r>
            <a:r>
              <a:rPr lang="en-US" altLang="zh-CN" b="1" dirty="0"/>
              <a:t>11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着陆器正在缓速下降。</a:t>
            </a:r>
          </a:p>
          <a:p>
            <a:pPr>
              <a:defRPr/>
            </a:pPr>
            <a:r>
              <a:rPr lang="en-US" altLang="zh-CN" b="1" dirty="0"/>
              <a:t>21</a:t>
            </a:r>
            <a:r>
              <a:rPr lang="zh-CN" altLang="en-US" b="1" dirty="0"/>
              <a:t>点</a:t>
            </a:r>
            <a:r>
              <a:rPr lang="en-US" altLang="zh-CN" b="1" dirty="0"/>
              <a:t>11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发动机关机。</a:t>
            </a:r>
          </a:p>
          <a:p>
            <a:pPr>
              <a:defRPr/>
            </a:pPr>
            <a:r>
              <a:rPr lang="en-US" altLang="zh-CN" b="1" dirty="0"/>
              <a:t>21</a:t>
            </a:r>
            <a:r>
              <a:rPr lang="zh-CN" altLang="en-US" b="1" dirty="0"/>
              <a:t>点</a:t>
            </a:r>
            <a:r>
              <a:rPr lang="en-US" altLang="zh-CN" b="1" dirty="0"/>
              <a:t>12</a:t>
            </a:r>
            <a:r>
              <a:rPr lang="zh-CN" altLang="en-US" b="1" dirty="0"/>
              <a:t>分</a:t>
            </a:r>
            <a:r>
              <a:rPr lang="en-US" altLang="zh-CN" b="1" dirty="0"/>
              <a:t>08</a:t>
            </a:r>
            <a:r>
              <a:rPr lang="zh-CN" altLang="en-US" b="1" dirty="0"/>
              <a:t>秒：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嫦娥三号探测器着陆。</a:t>
            </a:r>
          </a:p>
          <a:p>
            <a:pPr>
              <a:defRPr/>
            </a:pPr>
            <a:r>
              <a:rPr lang="en-US" altLang="zh-CN" b="1" dirty="0"/>
              <a:t>21</a:t>
            </a:r>
            <a:r>
              <a:rPr lang="zh-CN" altLang="en-US" b="1" dirty="0"/>
              <a:t>点</a:t>
            </a:r>
            <a:r>
              <a:rPr lang="en-US" altLang="zh-CN" b="1" dirty="0"/>
              <a:t>13</a:t>
            </a:r>
            <a:r>
              <a:rPr lang="zh-CN" altLang="en-US" b="1" dirty="0"/>
              <a:t>分：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长城报告：嫦娥三号探测器安全着陆。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嫦娥系列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B054AA9E-B5CC-E399-9D16-E835A9D6A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946F587-5C83-4E3F-9488-5955F1FCECF6}" type="slidenum">
              <a:rPr lang="en-US" altLang="zh-CN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8004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A90F6EA-0301-F1E1-9214-AB29543E0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AAF47D0-C6ED-4F74-8D75-6FD6D39EB42C}" type="slidenum">
              <a:rPr lang="en-NZ" altLang="zh-CN"/>
              <a:pPr>
                <a:spcBef>
                  <a:spcPct val="0"/>
                </a:spcBef>
              </a:pPr>
              <a:t>57</a:t>
            </a:fld>
            <a:endParaRPr lang="en-NZ" altLang="zh-CN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3D92016D-F934-60D1-D796-9A172241F7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6189D17-0750-1E6F-780A-0DCCAEB5E5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43400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1B98B0DA-671F-2B76-9B10-A4D100AFFD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082F37B-9D08-42B4-8D7B-82D1346068CB}" type="slidenum">
              <a:rPr lang="en-NZ" altLang="zh-CN"/>
              <a:pPr>
                <a:spcBef>
                  <a:spcPct val="0"/>
                </a:spcBef>
              </a:pPr>
              <a:t>58</a:t>
            </a:fld>
            <a:endParaRPr lang="en-NZ" altLang="zh-CN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F2DA8B-0800-78F7-DFB5-66165782EE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3EC82498-2976-43F4-4001-A0381FBFA7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D4382D9C-CF0B-17AD-14D1-3C2AC7B51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4D70030-C7CE-4EE9-BDCE-21230B06A598}" type="slidenum">
              <a:rPr lang="en-NZ" altLang="zh-CN"/>
              <a:pPr>
                <a:spcBef>
                  <a:spcPct val="0"/>
                </a:spcBef>
              </a:pPr>
              <a:t>59</a:t>
            </a:fld>
            <a:endParaRPr lang="en-NZ" altLang="zh-CN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F04C7B5C-FA66-E7E1-DFC3-51FB946DF7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ED35A15B-DD4B-F929-6BD9-BDA5C4F74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43400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39EC0FE5-3458-3CB2-8E65-5E42A126BE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990730E8-924B-467E-C39B-7F4DBB7F0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64827170-9A81-A0B9-7D41-26D3EC053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71F8F8-822B-441F-BC5A-AFF8CE650251}" type="slidenum">
              <a:rPr lang="en-US" altLang="zh-CN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65E2BDF1-B6E5-5826-7C29-BCF4DBDDA2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F2490429-17D4-CEAF-316E-CD6274518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56F4A37B-76EA-DF4F-4A16-9A9347C4B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F757477-A67F-4ECF-B254-4C46AA80C990}" type="slidenum">
              <a:rPr lang="en-US" altLang="zh-CN"/>
              <a:pPr>
                <a:spcBef>
                  <a:spcPct val="0"/>
                </a:spcBef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>
            <a:extLst>
              <a:ext uri="{FF2B5EF4-FFF2-40B4-BE49-F238E27FC236}">
                <a16:creationId xmlns:a16="http://schemas.microsoft.com/office/drawing/2014/main" id="{38A63052-815A-5B15-77EC-6980CD4863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备注占位符 2">
            <a:extLst>
              <a:ext uri="{FF2B5EF4-FFF2-40B4-BE49-F238E27FC236}">
                <a16:creationId xmlns:a16="http://schemas.microsoft.com/office/drawing/2014/main" id="{00EF5B75-F675-9C2A-AC82-451D0B5E6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5540" name="灯片编号占位符 3">
            <a:extLst>
              <a:ext uri="{FF2B5EF4-FFF2-40B4-BE49-F238E27FC236}">
                <a16:creationId xmlns:a16="http://schemas.microsoft.com/office/drawing/2014/main" id="{0A989108-D9B7-ED43-E4F3-74367CF31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6CD30A9-1333-4DDD-BB3D-310A1930F0DE}" type="slidenum">
              <a:rPr lang="en-US" altLang="zh-CN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F4DD07F3-8675-708B-E047-C8FD81C3E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4F38B0-7AEC-49DD-903A-DA37CFC6F320}" type="slidenum">
              <a:rPr lang="en-NZ" altLang="zh-CN"/>
              <a:pPr>
                <a:spcBef>
                  <a:spcPct val="0"/>
                </a:spcBef>
              </a:pPr>
              <a:t>52</a:t>
            </a:fld>
            <a:endParaRPr lang="en-NZ" altLang="zh-CN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5A0D183A-0804-BC3A-874C-F317669073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98FEC78-8700-A2AC-83C4-535D808E8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43400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D15F7A8-CD68-EF3F-DFC6-A586DF3B64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ABA1E75-1DF0-4E4A-97B2-170DD287638C}" type="slidenum">
              <a:rPr lang="en-NZ" altLang="zh-CN"/>
              <a:pPr>
                <a:spcBef>
                  <a:spcPct val="0"/>
                </a:spcBef>
              </a:pPr>
              <a:t>53</a:t>
            </a:fld>
            <a:endParaRPr lang="en-NZ" altLang="zh-CN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5404B9B3-905D-0677-2AD9-209655E589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419D6689-4E13-C3F4-7064-5E7E77E31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F2EEA071-5128-DA94-B20F-B7073EDDA8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CFEF42C-D0E8-499E-B7CD-4C6CADEF1320}" type="slidenum">
              <a:rPr lang="en-NZ" altLang="zh-CN"/>
              <a:pPr>
                <a:spcBef>
                  <a:spcPct val="0"/>
                </a:spcBef>
              </a:pPr>
              <a:t>54</a:t>
            </a:fld>
            <a:endParaRPr lang="en-NZ" altLang="zh-CN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F3D6B8AF-0956-E0B0-BA0A-0937B1AA6B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D7A9C20C-0E78-4FDD-9CAD-6C6FB1B4F7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6DE65C89-36A1-BD69-D663-08448DA985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A77C17-063E-4B6B-9327-A00DEF376183}" type="slidenum">
              <a:rPr lang="en-NZ" altLang="zh-CN"/>
              <a:pPr>
                <a:spcBef>
                  <a:spcPct val="0"/>
                </a:spcBef>
              </a:pPr>
              <a:t>55</a:t>
            </a:fld>
            <a:endParaRPr lang="en-NZ" altLang="zh-CN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0FD89E75-2EDB-9303-D473-686199398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5E05A644-1DDA-9D9A-02B3-475CEDC027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43400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0EDC5AD7-F1A5-EA89-425C-A9209F94BB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3FD2F23-B156-4EEC-B11B-19C0581D172B}" type="slidenum">
              <a:rPr lang="en-NZ" altLang="zh-CN"/>
              <a:pPr>
                <a:spcBef>
                  <a:spcPct val="0"/>
                </a:spcBef>
              </a:pPr>
              <a:t>56</a:t>
            </a:fld>
            <a:endParaRPr lang="en-NZ" altLang="zh-CN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B3904712-5C42-506E-F3BD-9A9B025913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2CF8ED8-D6EC-8D27-D1BC-1593B97CE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43400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667075-B05A-23A8-0A41-51C012E319E3}"/>
              </a:ext>
            </a:extLst>
          </p:cNvPr>
          <p:cNvSpPr/>
          <p:nvPr/>
        </p:nvSpPr>
        <p:spPr>
          <a:xfrm>
            <a:off x="685800" y="3197225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D79ACCB-5F19-7C72-712F-1340F166C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06B7EAE-8A81-2AE5-74F9-B7854DEE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5629943-621C-09D4-CA83-3E454F5A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78ACFE-EAAB-4086-9EA0-F394C87D7B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51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F4AB7F-3962-F350-DA59-EA22BA81E5A6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99F2DB5-A720-EB9C-A441-7AFE1548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59D14D0-6498-045F-2AAE-59B19262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C4BC853-53DB-8793-7165-A5BCC9E6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E266E-48B4-46D2-8742-951D0BE8C1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36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44817-270E-60B5-86DE-454C5FF2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0B614-8B34-44A5-79B7-217135D9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A25C2-9DEE-BACD-B2B0-689649CC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4B771-AEC3-49D4-ACDD-36D02AEDA1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154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16379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836613"/>
            <a:ext cx="8548687" cy="647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627188"/>
            <a:ext cx="4060825" cy="46815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52975" y="1627188"/>
            <a:ext cx="4062413" cy="46815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1C270D-FC57-E09D-2489-B2039E80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0" y="6453188"/>
            <a:ext cx="1905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90C1B5-87BB-C01C-F67C-6806A9F6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453188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1A43FF-3802-69DF-BC58-EF447292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2150" y="6381750"/>
            <a:ext cx="1905000" cy="319088"/>
          </a:xfrm>
        </p:spPr>
        <p:txBody>
          <a:bodyPr/>
          <a:lstStyle>
            <a:lvl1pPr>
              <a:defRPr/>
            </a:lvl1pPr>
          </a:lstStyle>
          <a:p>
            <a:fld id="{CC395466-EDC1-4982-9F1A-B2F24F5A11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686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8EF771-0F6A-BA9F-04FA-55CEB462B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068638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7C85D-EE58-84B1-3420-7F900FCDD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100"/>
            <a:ext cx="9166225" cy="4762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242865FA-3CA1-A882-875C-15DB4455AE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07150"/>
            <a:ext cx="6664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NZ" altLang="zh-CN" sz="1200" b="1" i="1">
                <a:solidFill>
                  <a:schemeClr val="tx2"/>
                </a:solidFill>
                <a:ea typeface="宋体" panose="02010600030101010101" pitchFamily="2" charset="-122"/>
              </a:rPr>
              <a:t>Design for Embedded Image Processing on FPGAs</a:t>
            </a:r>
            <a:r>
              <a:rPr lang="en-NZ" altLang="zh-CN" sz="1200">
                <a:solidFill>
                  <a:schemeClr val="tx2"/>
                </a:solidFill>
                <a:ea typeface="宋体" panose="02010600030101010101" pitchFamily="2" charset="-122"/>
              </a:rPr>
              <a:t>, First Edition. Donald G Bailey</a:t>
            </a:r>
          </a:p>
          <a:p>
            <a:pPr eaLnBrk="1" hangingPunct="1">
              <a:defRPr/>
            </a:pPr>
            <a:r>
              <a:rPr lang="en-NZ" altLang="zh-CN" sz="1200">
                <a:solidFill>
                  <a:schemeClr val="tx2"/>
                </a:solidFill>
                <a:ea typeface="宋体" panose="02010600030101010101" pitchFamily="2" charset="-122"/>
              </a:rPr>
              <a:t>© 2011 John Wiley &amp; Sons (Asia) Pte Ltd. Published 2011 by John Wiley &amp; Sons (Asia) Pte Ltd. 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86200"/>
            <a:ext cx="7775575" cy="2351088"/>
          </a:xfrm>
        </p:spPr>
        <p:txBody>
          <a:bodyPr rIns="91440"/>
          <a:lstStyle>
            <a:lvl1pPr marL="0" indent="0" algn="ctr">
              <a:buFontTx/>
              <a:buNone/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465138" y="309563"/>
            <a:ext cx="8213725" cy="2447925"/>
          </a:xfrm>
        </p:spPr>
        <p:txBody>
          <a:bodyPr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7328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1E82C2B-7851-0521-763B-503AB4D9B7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365948-3AB5-496A-8049-E1147B70D4AE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4278680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DE24711-5D0F-9A55-1F7D-C4D4E08C81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2E544D-B7C0-4A8B-A684-808343BA5826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195903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176713" cy="5329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86313" y="1052513"/>
            <a:ext cx="4178300" cy="5329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E5BB026-27A8-BE6D-112F-E432D945DC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94398A-34D0-4562-968C-DBF0316607D0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3749860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E65D309-4C01-F881-186F-AAE58AC5D44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9E1DC9-7E7B-4620-ABF0-1E279DC02DD8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3834952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3C447E5-0E1D-1D30-C1F6-B96E6F98C05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BCEEA6-849A-47F6-ADCA-47C625D03142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312379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B8CD229-0533-4204-13D9-A3FCEC839214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9B3BB39-1457-DA7A-7B3E-18BC33E8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04AE0F2-BBA3-FF3D-FF4E-085C33E7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F214FD3-E355-CBC5-A89A-8B9FF51F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A91204-D4F6-4B5C-A193-8A83290389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955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2F55984B-1A76-076B-F6DF-DB812163671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5EF36-9554-4CC8-B8B9-811FCB05B6E9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413911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991BA14-84F1-CC92-E5C7-4B2D215919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C762C-B4DF-45C5-A112-52C282292D67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512478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BCABE3B-C982-8400-CCA0-2307B44D495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1CEF47-1C0B-49A2-BCB4-FBE6A5B2A905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3483095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F49F4FD3-4D8F-DCB7-9C7A-9A7213ED70C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C9AEB-C51C-47A9-94B6-860A7E011AFA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1422117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64363" y="66675"/>
            <a:ext cx="2168525" cy="63150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6675"/>
            <a:ext cx="6354763" cy="6315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41AD762-E6CB-47B6-93B8-4A5C0B33CD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035303-5458-48D6-85C9-0C0848C3B797}" type="slidenum">
              <a:rPr lang="en-NZ" altLang="zh-CN"/>
              <a:pPr/>
              <a:t>‹#›</a:t>
            </a:fld>
            <a:endParaRPr lang="en-NZ" altLang="zh-CN"/>
          </a:p>
        </p:txBody>
      </p:sp>
    </p:spTree>
    <p:extLst>
      <p:ext uri="{BB962C8B-B14F-4D97-AF65-F5344CB8AC3E}">
        <p14:creationId xmlns:p14="http://schemas.microsoft.com/office/powerpoint/2010/main" val="167017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0BFA56-3356-1808-CB92-1DE79BA36AAF}"/>
              </a:ext>
            </a:extLst>
          </p:cNvPr>
          <p:cNvSpPr/>
          <p:nvPr/>
        </p:nvSpPr>
        <p:spPr>
          <a:xfrm>
            <a:off x="685800" y="3143250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013D5EC-D376-340D-D000-A6321DF9A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D3648D8-8710-3D92-D1C0-83755E53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9C2D22B-E0D7-E1E2-A4AF-8FE11DAB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48385-4AFF-4891-971C-D8A323D35B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37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ED74458-35F4-AC8E-ED93-018E6A5B0FB1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5B6C5E1-0CDE-BA17-448C-C4F3CC5FE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8B1D5F54-47BF-1114-991F-BA5F88B3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3AA75D7D-9CE8-2223-FDF3-FA6D3E0F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B1F72A-149C-4D8A-BB29-887EC45C2B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694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BBEEFA-1175-2357-AF62-EE04692F74E7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8B08BA38-94F4-5E01-B8D3-B6443996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35CFAD0C-0DAC-6EE0-911B-22CEDD17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76DBCA0E-47D7-9784-2FB8-4C03EC1F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BB0D81-908B-4E48-9F57-E47E30E1695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83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194804-FAD8-3B6E-5AC6-9E56E1AF28E2}"/>
              </a:ext>
            </a:extLst>
          </p:cNvPr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BB0FE1F6-EBD7-BEEF-5769-2CFF0528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6A1BF4EF-ECAC-D1BC-910B-AC15F873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B3B02E2-009A-7D96-139D-FC037925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6F81E-51D6-49B8-AB09-452C97C862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7164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5C080194-16AD-5CC3-88E5-33C47319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2708E56-98E4-72AD-4859-24B53437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16AB7890-C04F-D225-BF0F-9C56BAAF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1B9B9-2895-4979-9332-5EA086A6B0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339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87D1E8C-E4A9-A726-4761-A66EB6ABCF2B}"/>
              </a:ext>
            </a:extLst>
          </p:cNvPr>
          <p:cNvSpPr/>
          <p:nvPr/>
        </p:nvSpPr>
        <p:spPr>
          <a:xfrm>
            <a:off x="2786063" y="1054100"/>
            <a:ext cx="5903912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8D54BE5F-CA96-D868-4B1C-15BCE974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6E6797DC-3DF4-4967-8496-7D59B214A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A94C2C84-B1E1-07C8-0EC9-44CBD29B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AB9CC-D7FA-4CB2-8474-514950A7FE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39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BEB3FC4-A545-867D-23D7-2513A87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88EDB8D-8E54-54FC-8601-698A728BF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C8A7CF4-B9DC-E547-5DA8-B079864E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CD2C1-33ED-45F8-A93F-416CC1FE35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79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430F679-2A28-927A-5068-1F46A9EEA8D9}"/>
              </a:ext>
            </a:extLst>
          </p:cNvPr>
          <p:cNvSpPr/>
          <p:nvPr/>
        </p:nvSpPr>
        <p:spPr>
          <a:xfrm>
            <a:off x="0" y="6678613"/>
            <a:ext cx="9144000" cy="1793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27" name="标题占位符 1">
            <a:extLst>
              <a:ext uri="{FF2B5EF4-FFF2-40B4-BE49-F238E27FC236}">
                <a16:creationId xmlns:a16="http://schemas.microsoft.com/office/drawing/2014/main" id="{FCF874BA-7100-FF72-37E7-5B5FC979F33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文本占位符 2">
            <a:extLst>
              <a:ext uri="{FF2B5EF4-FFF2-40B4-BE49-F238E27FC236}">
                <a16:creationId xmlns:a16="http://schemas.microsoft.com/office/drawing/2014/main" id="{A7CB4685-F7EE-8546-BF96-070016090A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601355-E221-09AF-50FD-496015E27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04357-2474-D01F-05B1-0640B2094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B6484-79BD-76DD-7468-E0BBA1677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  <a:noFill/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100">
                <a:solidFill>
                  <a:srgbClr val="D08D2C"/>
                </a:solidFill>
              </a:defRPr>
            </a:lvl1pPr>
          </a:lstStyle>
          <a:p>
            <a:fld id="{4387406F-F4E2-44C9-8616-FA54492E904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C44244-74FA-309F-5E9D-DFBECC1A1AEB}"/>
              </a:ext>
            </a:extLst>
          </p:cNvPr>
          <p:cNvSpPr/>
          <p:nvPr/>
        </p:nvSpPr>
        <p:spPr>
          <a:xfrm>
            <a:off x="0" y="0"/>
            <a:ext cx="9144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00" r:id="rId7"/>
    <p:sldLayoutId id="2147484619" r:id="rId8"/>
    <p:sldLayoutId id="2147484601" r:id="rId9"/>
    <p:sldLayoutId id="2147484620" r:id="rId10"/>
    <p:sldLayoutId id="2147484602" r:id="rId11"/>
    <p:sldLayoutId id="2147484622" r:id="rId12"/>
    <p:sldLayoutId id="214748462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pitchFamily="34" charset="0"/>
          <a:ea typeface="华文中宋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pitchFamily="34" charset="0"/>
          <a:ea typeface="华文中宋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pitchFamily="34" charset="0"/>
          <a:ea typeface="华文中宋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pitchFamily="34" charset="0"/>
          <a:ea typeface="华文中宋" pitchFamily="2" charset="-122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ß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Þ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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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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2">
            <a:extLst>
              <a:ext uri="{FF2B5EF4-FFF2-40B4-BE49-F238E27FC236}">
                <a16:creationId xmlns:a16="http://schemas.microsoft.com/office/drawing/2014/main" id="{DABCE81A-C3A2-6F05-89D6-A397326FB0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88100"/>
            <a:ext cx="9166225" cy="4762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D88B59AD-A013-9F2A-EEA5-F8E38EA30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507413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54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altLang="zh-CN"/>
              <a:t>Click to edit Master text styles</a:t>
            </a:r>
          </a:p>
          <a:p>
            <a:pPr lvl="1"/>
            <a:r>
              <a:rPr lang="en-NZ" altLang="zh-CN"/>
              <a:t>Second level</a:t>
            </a:r>
          </a:p>
          <a:p>
            <a:pPr lvl="2"/>
            <a:r>
              <a:rPr lang="en-NZ" altLang="zh-CN"/>
              <a:t>Third level</a:t>
            </a:r>
          </a:p>
          <a:p>
            <a:pPr lvl="3"/>
            <a:r>
              <a:rPr lang="en-NZ" altLang="zh-CN"/>
              <a:t>Fourth level</a:t>
            </a:r>
          </a:p>
          <a:p>
            <a:pPr lvl="4"/>
            <a:r>
              <a:rPr lang="en-NZ" altLang="zh-CN"/>
              <a:t>Fifth level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45D7E02-3284-9AE2-AC5E-875D38BACF5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496050"/>
            <a:ext cx="730250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66"/>
                </a:solidFill>
                <a:ea typeface="宋体" panose="02010600030101010101" pitchFamily="2" charset="-122"/>
              </a:defRPr>
            </a:lvl1pPr>
          </a:lstStyle>
          <a:p>
            <a:fld id="{F94C204E-B8AF-455F-B835-9B1B62C4096F}" type="slidenum">
              <a:rPr lang="en-NZ" altLang="zh-CN"/>
              <a:pPr/>
              <a:t>‹#›</a:t>
            </a:fld>
            <a:endParaRPr lang="en-NZ" altLang="zh-CN"/>
          </a:p>
        </p:txBody>
      </p:sp>
      <p:sp>
        <p:nvSpPr>
          <p:cNvPr id="2053" name="Text Box 13">
            <a:extLst>
              <a:ext uri="{FF2B5EF4-FFF2-40B4-BE49-F238E27FC236}">
                <a16:creationId xmlns:a16="http://schemas.microsoft.com/office/drawing/2014/main" id="{A44DE359-B7EE-1AD2-44DC-B19222309A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07150"/>
            <a:ext cx="6664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NZ" altLang="zh-CN" sz="1200" b="1" i="1">
                <a:solidFill>
                  <a:schemeClr val="tx2"/>
                </a:solidFill>
                <a:ea typeface="宋体" panose="02010600030101010101" pitchFamily="2" charset="-122"/>
              </a:rPr>
              <a:t>Design for Embedded Image Processing on FPGAs</a:t>
            </a:r>
            <a:r>
              <a:rPr lang="en-NZ" altLang="zh-CN" sz="1200">
                <a:solidFill>
                  <a:schemeClr val="tx2"/>
                </a:solidFill>
                <a:ea typeface="宋体" panose="02010600030101010101" pitchFamily="2" charset="-122"/>
              </a:rPr>
              <a:t>, First Edition. Donald G Bailey</a:t>
            </a:r>
          </a:p>
          <a:p>
            <a:pPr eaLnBrk="1" hangingPunct="1">
              <a:defRPr/>
            </a:pPr>
            <a:r>
              <a:rPr lang="en-NZ" altLang="zh-CN" sz="1200">
                <a:solidFill>
                  <a:schemeClr val="tx2"/>
                </a:solidFill>
                <a:ea typeface="宋体" panose="02010600030101010101" pitchFamily="2" charset="-122"/>
              </a:rPr>
              <a:t>© 2011 John Wiley &amp; Sons (Asia) Pte Ltd. Published 2011 by John Wiley &amp; Sons (Asia) Pte Ltd. </a:t>
            </a:r>
          </a:p>
        </p:txBody>
      </p:sp>
      <p:sp>
        <p:nvSpPr>
          <p:cNvPr id="2054" name="Rectangle 14">
            <a:extLst>
              <a:ext uri="{FF2B5EF4-FFF2-40B4-BE49-F238E27FC236}">
                <a16:creationId xmlns:a16="http://schemas.microsoft.com/office/drawing/2014/main" id="{C599E7D0-1842-4405-B022-E6EE8C6F6EB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113" y="0"/>
            <a:ext cx="9166226" cy="836613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2055" name="Rectangle 9">
            <a:extLst>
              <a:ext uri="{FF2B5EF4-FFF2-40B4-BE49-F238E27FC236}">
                <a16:creationId xmlns:a16="http://schemas.microsoft.com/office/drawing/2014/main" id="{7A0201FA-8032-7C8D-F29B-6FAA12DAE4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6675"/>
            <a:ext cx="86756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 altLang="zh-CN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4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67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accent2"/>
          </a:solidFill>
          <a:latin typeface="+mn-lt"/>
        </a:defRPr>
      </a:lvl2pPr>
      <a:lvl3pPr marL="765175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</a:defRPr>
      </a:lvl3pPr>
      <a:lvl4pPr marL="99536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</a:defRPr>
      </a:lvl4pPr>
      <a:lvl5pPr marL="122555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</a:defRPr>
      </a:lvl5pPr>
      <a:lvl6pPr marL="16827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</a:defRPr>
      </a:lvl6pPr>
      <a:lvl7pPr marL="21399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</a:defRPr>
      </a:lvl7pPr>
      <a:lvl8pPr marL="25971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</a:defRPr>
      </a:lvl8pPr>
      <a:lvl9pPr marL="30543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61.em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0.jpeg"/><Relationship Id="rId4" Type="http://schemas.openxmlformats.org/officeDocument/2006/relationships/image" Target="../media/image5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video" Target="file:///D:\&#25945;&#23398;&#24037;&#20316;\2024%20&#35745;&#31639;&#26426;&#32452;&#25104;&#19982;&#23884;&#20837;&#24335;&#31995;&#32479;%20&#21518;8&#23398;&#26102;\ppt&#35838;&#20214;\&#23270;&#23077;&#22235;&#21495;&#30528;&#38470;.mp4" TargetMode="External"/><Relationship Id="rId1" Type="http://schemas.microsoft.com/office/2007/relationships/media" Target="file:///D:\&#25945;&#23398;&#24037;&#20316;\2024%20&#35745;&#31639;&#26426;&#32452;&#25104;&#19982;&#23884;&#20837;&#24335;&#31995;&#32479;%20&#21518;8&#23398;&#26102;\ppt&#35838;&#20214;\&#23270;&#23077;&#22235;&#21495;&#30528;&#38470;.mp4" TargetMode="Externa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&#25945;&#23398;&#24037;&#20316;\2024%20&#35745;&#31639;&#26426;&#32452;&#25104;&#19982;&#23884;&#20837;&#24335;&#31995;&#32479;%20&#21518;8&#23398;&#26102;\ppt&#35838;&#20214;\&#31069;&#34701;&#21495;&#30528;&#38470;%20&#26032;&#38395;&#32852;&#25773;.mp4" TargetMode="External"/><Relationship Id="rId1" Type="http://schemas.microsoft.com/office/2007/relationships/media" Target="file:///D:\&#25945;&#23398;&#24037;&#20316;\2024%20&#35745;&#31639;&#26426;&#32452;&#25104;&#19982;&#23884;&#20837;&#24335;&#31995;&#32479;%20&#21518;8&#23398;&#26102;\ppt&#35838;&#20214;\&#31069;&#34701;&#21495;&#30528;&#38470;%20&#26032;&#38395;&#32852;&#25773;.mp4" TargetMode="Externa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://images.google.com/imgres?imgurl=www.china.org.cn/images/5324.jpg&amp;imgrefurl=http://www.china.org.cn/chinese/2001/Oct/64922.htm&amp;h=144&amp;w=181&amp;prev=/images?q=%E6%88%98%E5%9C%BA&amp;svnum=10&amp;hl=zh-CN&amp;lr=&amp;ie=UTF-8&amp;inlang=zh-CN&amp;sa=N" TargetMode="External"/><Relationship Id="rId7" Type="http://schemas.openxmlformats.org/officeDocument/2006/relationships/image" Target="../media/image2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://images.google.com/imgres?imgurl=www.cass.net.cn/chinese/y_kmyc/tupian_show/6/review201_1.jpg&amp;imgrefurl=http://www.cass.net.cn/chinese/y_kmyc/tupian_show/mid6-1.htm&amp;h=600&amp;w=568&amp;prev=/images?q=%E9%9B%B7%E8%BE%BE&amp;svnum=10&amp;hl=zh-CN&amp;lr=&amp;ie=UTF-8&amp;inlang=zh-CN&amp;sa=N" TargetMode="External"/><Relationship Id="rId10" Type="http://schemas.openxmlformats.org/officeDocument/2006/relationships/hyperlink" Target="018_&#26426;&#22330;&#26049;&#24314;&#31569;&#29289;_3000&#31859;_270&#24230;.mpg" TargetMode="External"/><Relationship Id="rId4" Type="http://schemas.openxmlformats.org/officeDocument/2006/relationships/image" Target="../media/image21.jpeg"/><Relationship Id="rId9" Type="http://schemas.openxmlformats.org/officeDocument/2006/relationships/hyperlink" Target="1.m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>
            <a:extLst>
              <a:ext uri="{FF2B5EF4-FFF2-40B4-BE49-F238E27FC236}">
                <a16:creationId xmlns:a16="http://schemas.microsoft.com/office/drawing/2014/main" id="{24739F6B-CF12-4BEF-AF0B-F9DEA4B2D07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4213" y="1125538"/>
            <a:ext cx="7772400" cy="15367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计算机组成与嵌入式系统</a:t>
            </a:r>
            <a:b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第九章  嵌入式图像处理系统</a:t>
            </a:r>
          </a:p>
        </p:txBody>
      </p:sp>
      <p:sp>
        <p:nvSpPr>
          <p:cNvPr id="4100" name="Rectangle 6">
            <a:extLst>
              <a:ext uri="{FF2B5EF4-FFF2-40B4-BE49-F238E27FC236}">
                <a16:creationId xmlns:a16="http://schemas.microsoft.com/office/drawing/2014/main" id="{EACF934F-4882-780C-F41B-74493C8E5A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76375" y="3716338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dirty="0">
                <a:solidFill>
                  <a:srgbClr val="002060"/>
                </a:solidFill>
              </a:rPr>
              <a:t>颜露新 钟胜</a:t>
            </a:r>
            <a:endParaRPr lang="en-US" altLang="zh-CN" dirty="0">
              <a:solidFill>
                <a:srgbClr val="002060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sz="2800" dirty="0">
                <a:solidFill>
                  <a:srgbClr val="002060"/>
                </a:solidFill>
              </a:rPr>
              <a:t>人工智能与自动化学院  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altLang="zh-CN" sz="2800" dirty="0">
                <a:solidFill>
                  <a:srgbClr val="002060"/>
                </a:solidFill>
              </a:rPr>
              <a:t>2024</a:t>
            </a:r>
            <a:r>
              <a:rPr lang="zh-CN" altLang="en-US" sz="2800" dirty="0">
                <a:solidFill>
                  <a:srgbClr val="002060"/>
                </a:solidFill>
              </a:rPr>
              <a:t>年春季</a:t>
            </a:r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16388" name="Rectangle 11">
            <a:extLst>
              <a:ext uri="{FF2B5EF4-FFF2-40B4-BE49-F238E27FC236}">
                <a16:creationId xmlns:a16="http://schemas.microsoft.com/office/drawing/2014/main" id="{D33A66B1-91CE-FA05-FD0D-4240BAAD0C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D3816C-FA98-4020-A12E-EC088AA2C2C8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4568B83-6541-A0C5-F417-CCABF9E21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065213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讨 论</a:t>
            </a:r>
          </a:p>
        </p:txBody>
      </p:sp>
      <p:sp>
        <p:nvSpPr>
          <p:cNvPr id="34819" name="灯片编号占位符 5">
            <a:extLst>
              <a:ext uri="{FF2B5EF4-FFF2-40B4-BE49-F238E27FC236}">
                <a16:creationId xmlns:a16="http://schemas.microsoft.com/office/drawing/2014/main" id="{63EA7D38-9DA0-908A-822F-CCE198B7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90F0D7-8BBF-4139-8130-496586E6CD3E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08DE10-5C46-63E4-1A28-195106577E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6863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en-US" sz="2400" dirty="0"/>
              <a:t>举例我们身边的嵌入式系统</a:t>
            </a:r>
            <a:endParaRPr lang="en-US" altLang="zh-CN" sz="2400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en-US" altLang="zh-CN" sz="2400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en-US" sz="2400" dirty="0"/>
              <a:t>举例说明嵌入式系统的组成</a:t>
            </a:r>
            <a:endParaRPr lang="en-US" altLang="zh-CN" sz="2400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en-US" altLang="zh-CN" sz="2400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en-US" sz="2400" dirty="0"/>
              <a:t>嵌入式系统有何特点？</a:t>
            </a:r>
            <a:endParaRPr lang="en-US" altLang="zh-CN" sz="2400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sz="2800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530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1EF85C-5F42-C2FC-6920-38E2D94D4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9.2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嵌入式系统 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22BAE09C-80BF-C771-896C-21AB0338C1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en-US" altLang="zh-CN" dirty="0"/>
              <a:t>IEEE</a:t>
            </a:r>
            <a:r>
              <a:rPr lang="zh-CN" altLang="en-US" dirty="0"/>
              <a:t>（</a:t>
            </a:r>
            <a:r>
              <a:rPr lang="en-US" altLang="zh-CN" dirty="0"/>
              <a:t>Institute of Electrical and Electronics Engineers</a:t>
            </a:r>
            <a:r>
              <a:rPr lang="zh-CN" altLang="en-US" dirty="0"/>
              <a:t>，美国电气和电子工程师协会）</a:t>
            </a:r>
            <a:r>
              <a:rPr lang="en-US" altLang="zh-CN" i="1" dirty="0">
                <a:solidFill>
                  <a:srgbClr val="FF0000"/>
                </a:solidFill>
              </a:rPr>
              <a:t>Devices Used to Control</a:t>
            </a:r>
            <a:r>
              <a:rPr lang="zh-CN" altLang="en-US" i="1" dirty="0">
                <a:solidFill>
                  <a:srgbClr val="FF0000"/>
                </a:solidFill>
              </a:rPr>
              <a:t>，</a:t>
            </a:r>
            <a:r>
              <a:rPr lang="en-US" altLang="zh-CN" i="1" dirty="0">
                <a:solidFill>
                  <a:srgbClr val="FF0000"/>
                </a:solidFill>
              </a:rPr>
              <a:t>Monitor or Assist the Operation of Equipment</a:t>
            </a:r>
            <a:r>
              <a:rPr lang="zh-CN" altLang="en-US" i="1" dirty="0">
                <a:solidFill>
                  <a:srgbClr val="FF0000"/>
                </a:solidFill>
              </a:rPr>
              <a:t>，</a:t>
            </a:r>
            <a:r>
              <a:rPr lang="en-US" altLang="zh-CN" i="1" dirty="0">
                <a:solidFill>
                  <a:srgbClr val="FF0000"/>
                </a:solidFill>
              </a:rPr>
              <a:t>Machinery or Plants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en-US" altLang="zh-CN" i="1" dirty="0">
              <a:solidFill>
                <a:srgbClr val="FF0000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en-US" dirty="0"/>
              <a:t>以应用为中心，以计算机技术为基础，软硬件可裁剪，适应应用系统对功能、可靠性、成本、体积、功耗等严格要求的</a:t>
            </a:r>
            <a:r>
              <a:rPr lang="zh-CN" altLang="en-US" dirty="0">
                <a:solidFill>
                  <a:srgbClr val="FF0000"/>
                </a:solidFill>
              </a:rPr>
              <a:t>专用</a:t>
            </a:r>
            <a:r>
              <a:rPr lang="zh-CN" altLang="en-US" dirty="0"/>
              <a:t>计算机系统</a:t>
            </a:r>
            <a:endParaRPr lang="en-US" altLang="zh-CN" dirty="0"/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en-US" altLang="zh-CN" dirty="0"/>
          </a:p>
        </p:txBody>
      </p:sp>
      <p:sp>
        <p:nvSpPr>
          <p:cNvPr id="25604" name="灯片编号占位符 5">
            <a:extLst>
              <a:ext uri="{FF2B5EF4-FFF2-40B4-BE49-F238E27FC236}">
                <a16:creationId xmlns:a16="http://schemas.microsoft.com/office/drawing/2014/main" id="{241A65E6-1197-B209-DE4C-946DD77D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62F1F66-F51E-49E3-95F5-19E77232A807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484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AD6056B-DD2A-2A0C-58F3-824873D7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9.2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嵌入式系统 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1DC867A-8458-5381-8605-CD92C79C69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是一种“完全嵌入到受控设备内部，为特定应用而设计的专用计算机系统”</a:t>
            </a:r>
            <a:endParaRPr lang="en-US" altLang="zh-CN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CN"/>
          </a:p>
          <a:p>
            <a:pPr eaLnBrk="1" hangingPunct="1"/>
            <a:r>
              <a:rPr lang="zh-CN" altLang="en-US"/>
              <a:t>是相对桌面系统来讲的，凡是带有微处理器的专用软硬件系统都可以称为嵌入式系统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是软件和硬件的综合体，还可以涵盖机械等附属装置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en-US" altLang="zh-CN"/>
          </a:p>
        </p:txBody>
      </p:sp>
      <p:sp>
        <p:nvSpPr>
          <p:cNvPr id="26628" name="灯片编号占位符 5">
            <a:extLst>
              <a:ext uri="{FF2B5EF4-FFF2-40B4-BE49-F238E27FC236}">
                <a16:creationId xmlns:a16="http://schemas.microsoft.com/office/drawing/2014/main" id="{463FCFA6-01C7-9BF5-B6D0-75A7F343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60554D-D7FD-4F5D-8F9A-77CF09A37137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306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793A7CD-9B40-2EF9-0881-C4D1AD097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4375" y="1335088"/>
            <a:ext cx="7859713" cy="5334000"/>
          </a:xfrm>
        </p:spPr>
        <p:txBody>
          <a:bodyPr/>
          <a:lstStyle/>
          <a:p>
            <a:r>
              <a:rPr lang="zh-CN" altLang="en-US" sz="2800"/>
              <a:t>由嵌入式硬件与嵌入式软件组成</a:t>
            </a:r>
            <a:endParaRPr lang="en-US" altLang="zh-CN" sz="2800"/>
          </a:p>
          <a:p>
            <a:endParaRPr lang="zh-CN" altLang="en-US" sz="2800"/>
          </a:p>
          <a:p>
            <a:r>
              <a:rPr lang="zh-CN" altLang="en-US" sz="2800"/>
              <a:t>嵌入式硬件以芯片、模板、组件、控制器形式存在于设备内部</a:t>
            </a:r>
            <a:endParaRPr lang="en-US" altLang="zh-CN" sz="2800"/>
          </a:p>
          <a:p>
            <a:endParaRPr lang="zh-CN" altLang="en-US" sz="2800"/>
          </a:p>
          <a:p>
            <a:r>
              <a:rPr lang="zh-CN" altLang="en-US" sz="2800"/>
              <a:t>嵌入式软件是实时多任务操作系统和各种专用软件，一般固化在</a:t>
            </a:r>
            <a:r>
              <a:rPr lang="en-US" altLang="zh-CN" sz="2800"/>
              <a:t>ROM</a:t>
            </a:r>
            <a:r>
              <a:rPr lang="zh-CN" altLang="en-US" sz="2800"/>
              <a:t>或闪存中</a:t>
            </a:r>
            <a:endParaRPr lang="en-US" altLang="zh-CN" sz="2800"/>
          </a:p>
          <a:p>
            <a:endParaRPr lang="zh-CN" altLang="en-US" sz="2800"/>
          </a:p>
          <a:p>
            <a:r>
              <a:rPr lang="zh-CN" altLang="en-US" sz="2800"/>
              <a:t>嵌入式系统软硬兼施，融为一体，成为产品，在开发过程中需要开发工具辅助开发</a:t>
            </a:r>
          </a:p>
        </p:txBody>
      </p:sp>
      <p:sp>
        <p:nvSpPr>
          <p:cNvPr id="27651" name="灯片编号占位符 2">
            <a:extLst>
              <a:ext uri="{FF2B5EF4-FFF2-40B4-BE49-F238E27FC236}">
                <a16:creationId xmlns:a16="http://schemas.microsoft.com/office/drawing/2014/main" id="{490E98A8-0A4D-1D69-7FCB-75468DFB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F75144-4A16-4C08-90BF-AF799653A712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2A5612E8-63B9-57CC-E591-761BB8C96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9.2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嵌入式系统 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6184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7AE0F87-EE2E-2198-FD6C-B2CD3DFB92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49275"/>
            <a:ext cx="8229600" cy="719138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9.2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嵌入式图像处理系统特点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513EA56-5A64-99F9-63AD-964636DF2F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1484313"/>
            <a:ext cx="8229600" cy="4686300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latin typeface="+mn-ea"/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嵌入性</a:t>
            </a:r>
            <a:r>
              <a:rPr lang="zh-CN" altLang="en-US" sz="2400" dirty="0">
                <a:latin typeface="+mn-ea"/>
              </a:rPr>
              <a:t>”、“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专用性</a:t>
            </a:r>
            <a:r>
              <a:rPr lang="zh-CN" altLang="en-US" sz="2400" dirty="0">
                <a:latin typeface="+mn-ea"/>
              </a:rPr>
              <a:t>”与“</a:t>
            </a:r>
            <a:r>
              <a:rPr lang="zh-CN" altLang="en-US" sz="2400" dirty="0">
                <a:solidFill>
                  <a:srgbClr val="FF3300"/>
                </a:solidFill>
                <a:latin typeface="+mn-ea"/>
              </a:rPr>
              <a:t>处理系统</a:t>
            </a:r>
            <a:r>
              <a:rPr lang="zh-CN" altLang="en-US" sz="2400" dirty="0">
                <a:latin typeface="+mn-ea"/>
              </a:rPr>
              <a:t>”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“嵌入性” 特点：</a:t>
            </a:r>
            <a:r>
              <a:rPr lang="zh-CN" altLang="en-US" sz="2400" dirty="0">
                <a:latin typeface="+mn-ea"/>
              </a:rPr>
              <a:t>由于是嵌入到应用系统中，必须满足应用系统的“机、电、热”环境要求，如接口、体积、功耗、可靠性等要求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“专用性” 特点：</a:t>
            </a:r>
            <a:r>
              <a:rPr lang="zh-CN" altLang="en-US" sz="2400" dirty="0">
                <a:latin typeface="+mn-ea"/>
              </a:rPr>
              <a:t>面向应用，软硬件满足图像处理要求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400" dirty="0">
                <a:latin typeface="+mn-ea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“处理系统” 特点：</a:t>
            </a:r>
            <a:r>
              <a:rPr lang="zh-CN" altLang="en-US" sz="2400" dirty="0">
                <a:latin typeface="+mn-ea"/>
              </a:rPr>
              <a:t>与应用系统配合工作，图像处理能力是根本</a:t>
            </a:r>
            <a:endParaRPr lang="zh-CN" altLang="en-US" dirty="0">
              <a:latin typeface="+mn-ea"/>
            </a:endParaRPr>
          </a:p>
          <a:p>
            <a:pPr eaLnBrk="1" hangingPunct="1">
              <a:defRPr/>
            </a:pPr>
            <a:endParaRPr lang="en-US" altLang="zh-CN" dirty="0">
              <a:latin typeface="+mn-ea"/>
            </a:endParaRPr>
          </a:p>
        </p:txBody>
      </p:sp>
      <p:sp>
        <p:nvSpPr>
          <p:cNvPr id="28676" name="灯片编号占位符 5">
            <a:extLst>
              <a:ext uri="{FF2B5EF4-FFF2-40B4-BE49-F238E27FC236}">
                <a16:creationId xmlns:a16="http://schemas.microsoft.com/office/drawing/2014/main" id="{70C47512-86E6-554A-611F-75FEB1A7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D114F7-DA75-4ADC-8595-4BFD1428577D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0A943AF-2018-5D04-F648-97C38B3AD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6088" y="635000"/>
            <a:ext cx="8229600" cy="6334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嵌入式图像处理系统层次构成</a:t>
            </a:r>
          </a:p>
        </p:txBody>
      </p:sp>
      <p:sp>
        <p:nvSpPr>
          <p:cNvPr id="38915" name="灯片编号占位符 5">
            <a:extLst>
              <a:ext uri="{FF2B5EF4-FFF2-40B4-BE49-F238E27FC236}">
                <a16:creationId xmlns:a16="http://schemas.microsoft.com/office/drawing/2014/main" id="{D8B0EDA2-DC42-6E31-BBFB-78FAB45F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3827463" y="6400800"/>
            <a:ext cx="914400" cy="284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303285-62D8-4AA7-A138-63257757A579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4E0CD9EE-6304-BD5A-17D2-895433A4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82800"/>
            <a:ext cx="2232025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525AED1-DD78-9DA6-5FFC-176198EBFC42}"/>
              </a:ext>
            </a:extLst>
          </p:cNvPr>
          <p:cNvCxnSpPr/>
          <p:nvPr/>
        </p:nvCxnSpPr>
        <p:spPr>
          <a:xfrm>
            <a:off x="7596188" y="4224338"/>
            <a:ext cx="15478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下箭头 8">
            <a:extLst>
              <a:ext uri="{FF2B5EF4-FFF2-40B4-BE49-F238E27FC236}">
                <a16:creationId xmlns:a16="http://schemas.microsoft.com/office/drawing/2014/main" id="{26DD30EB-FBF4-E090-D5E2-72AF0B87EBE4}"/>
              </a:ext>
            </a:extLst>
          </p:cNvPr>
          <p:cNvSpPr/>
          <p:nvPr/>
        </p:nvSpPr>
        <p:spPr>
          <a:xfrm rot="10800000">
            <a:off x="8162925" y="2082800"/>
            <a:ext cx="207963" cy="201453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04E237F5-D199-C36B-D40D-810414AEB712}"/>
              </a:ext>
            </a:extLst>
          </p:cNvPr>
          <p:cNvSpPr/>
          <p:nvPr/>
        </p:nvSpPr>
        <p:spPr>
          <a:xfrm flipH="1">
            <a:off x="8162925" y="4365625"/>
            <a:ext cx="207963" cy="2087563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8920" name="TextBox 9">
            <a:extLst>
              <a:ext uri="{FF2B5EF4-FFF2-40B4-BE49-F238E27FC236}">
                <a16:creationId xmlns:a16="http://schemas.microsoft.com/office/drawing/2014/main" id="{928B9979-0D86-1F6E-9DB1-D8463FCC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663" y="2424113"/>
            <a:ext cx="6159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偏软件</a:t>
            </a:r>
          </a:p>
        </p:txBody>
      </p:sp>
      <p:sp>
        <p:nvSpPr>
          <p:cNvPr id="38921" name="TextBox 15">
            <a:extLst>
              <a:ext uri="{FF2B5EF4-FFF2-40B4-BE49-F238E27FC236}">
                <a16:creationId xmlns:a16="http://schemas.microsoft.com/office/drawing/2014/main" id="{C878CD35-B5F2-C65A-B4C6-3748CC654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663" y="4656138"/>
            <a:ext cx="6159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偏硬件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431CA4-C833-6637-C12F-04206683167F}"/>
              </a:ext>
            </a:extLst>
          </p:cNvPr>
          <p:cNvSpPr/>
          <p:nvPr/>
        </p:nvSpPr>
        <p:spPr>
          <a:xfrm>
            <a:off x="3348038" y="2165350"/>
            <a:ext cx="1979612" cy="4000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Arial" panose="020B0604020202090204" pitchFamily="34" charset="0"/>
              </a:rPr>
              <a:t>应用程序工程师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E5DF7C-1891-6FB0-A3C7-89D62523EDF8}"/>
              </a:ext>
            </a:extLst>
          </p:cNvPr>
          <p:cNvSpPr/>
          <p:nvPr/>
        </p:nvSpPr>
        <p:spPr>
          <a:xfrm>
            <a:off x="3360738" y="2741613"/>
            <a:ext cx="1979612" cy="40005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90204" pitchFamily="34" charset="0"/>
              </a:rPr>
              <a:t>图像算法工程师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A5782F-38FF-90B0-FB48-80BC26EF688D}"/>
              </a:ext>
            </a:extLst>
          </p:cNvPr>
          <p:cNvSpPr/>
          <p:nvPr/>
        </p:nvSpPr>
        <p:spPr>
          <a:xfrm>
            <a:off x="3360738" y="3644900"/>
            <a:ext cx="1979612" cy="40005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90204" pitchFamily="34" charset="0"/>
              </a:rPr>
              <a:t>操作系统工程师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0CC0C50-4364-60B7-928D-519C868EB627}"/>
              </a:ext>
            </a:extLst>
          </p:cNvPr>
          <p:cNvSpPr/>
          <p:nvPr/>
        </p:nvSpPr>
        <p:spPr>
          <a:xfrm>
            <a:off x="3373438" y="4267200"/>
            <a:ext cx="1979612" cy="40005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</a:rPr>
              <a:t>驱动软件工程师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F981BA0-037C-CD2A-67B1-97C84BEB3181}"/>
              </a:ext>
            </a:extLst>
          </p:cNvPr>
          <p:cNvSpPr/>
          <p:nvPr/>
        </p:nvSpPr>
        <p:spPr>
          <a:xfrm>
            <a:off x="3492500" y="5300663"/>
            <a:ext cx="1511300" cy="4000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0070C0"/>
                </a:solidFill>
                <a:latin typeface="Arial" panose="020B0604020202090204" pitchFamily="34" charset="0"/>
              </a:rPr>
              <a:t>FPGA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90204" pitchFamily="34" charset="0"/>
              </a:rPr>
              <a:t>工程师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77D662-4C8F-D8D4-6C19-087D3E749A9B}"/>
              </a:ext>
            </a:extLst>
          </p:cNvPr>
          <p:cNvSpPr/>
          <p:nvPr/>
        </p:nvSpPr>
        <p:spPr>
          <a:xfrm>
            <a:off x="3492500" y="5732463"/>
            <a:ext cx="1466850" cy="4016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70C0"/>
                </a:solidFill>
                <a:latin typeface="Arial" panose="020B0604020202090204" pitchFamily="34" charset="0"/>
              </a:rPr>
              <a:t>硬件设计师</a:t>
            </a:r>
          </a:p>
        </p:txBody>
      </p:sp>
      <p:sp>
        <p:nvSpPr>
          <p:cNvPr id="38928" name="TextBox 12">
            <a:extLst>
              <a:ext uri="{FF2B5EF4-FFF2-40B4-BE49-F238E27FC236}">
                <a16:creationId xmlns:a16="http://schemas.microsoft.com/office/drawing/2014/main" id="{DCA6E9D4-A964-8DE9-BF1D-BFFC2E94B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401763"/>
            <a:ext cx="1500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系统架构</a:t>
            </a:r>
          </a:p>
        </p:txBody>
      </p:sp>
      <p:sp>
        <p:nvSpPr>
          <p:cNvPr id="38929" name="TextBox 24">
            <a:extLst>
              <a:ext uri="{FF2B5EF4-FFF2-40B4-BE49-F238E27FC236}">
                <a16:creationId xmlns:a16="http://schemas.microsoft.com/office/drawing/2014/main" id="{28C50888-CA5F-1A55-DB46-CB3BE30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0" y="1393825"/>
            <a:ext cx="1500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研发人员</a:t>
            </a:r>
          </a:p>
        </p:txBody>
      </p:sp>
      <p:sp>
        <p:nvSpPr>
          <p:cNvPr id="38930" name="TextBox 25">
            <a:extLst>
              <a:ext uri="{FF2B5EF4-FFF2-40B4-BE49-F238E27FC236}">
                <a16:creationId xmlns:a16="http://schemas.microsoft.com/office/drawing/2014/main" id="{8A64F4F8-BF00-F620-375F-F29B3C311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1401763"/>
            <a:ext cx="989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特点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DB56782-1514-407B-CBDD-1559347CF1D9}"/>
              </a:ext>
            </a:extLst>
          </p:cNvPr>
          <p:cNvSpPr/>
          <p:nvPr/>
        </p:nvSpPr>
        <p:spPr>
          <a:xfrm>
            <a:off x="5508625" y="2195513"/>
            <a:ext cx="2087563" cy="3381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90204" pitchFamily="34" charset="0"/>
              </a:rPr>
              <a:t>界面、控制台软件等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C5694C8-5C41-768D-8A43-767DA8BD9412}"/>
              </a:ext>
            </a:extLst>
          </p:cNvPr>
          <p:cNvSpPr/>
          <p:nvPr/>
        </p:nvSpPr>
        <p:spPr>
          <a:xfrm>
            <a:off x="5497513" y="2797175"/>
            <a:ext cx="2447925" cy="339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90204" pitchFamily="34" charset="0"/>
              </a:rPr>
              <a:t>图像处理算法研发、移植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8D3875F-5955-E549-0351-FE06BC6B6191}"/>
              </a:ext>
            </a:extLst>
          </p:cNvPr>
          <p:cNvSpPr/>
          <p:nvPr/>
        </p:nvSpPr>
        <p:spPr>
          <a:xfrm>
            <a:off x="5497513" y="3717925"/>
            <a:ext cx="2447925" cy="339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90204" pitchFamily="34" charset="0"/>
              </a:rPr>
              <a:t>OS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90204" pitchFamily="34" charset="0"/>
              </a:rPr>
              <a:t>移植、裁剪、改写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D5A08C0-5FE7-11E1-745B-7A1084CE791D}"/>
              </a:ext>
            </a:extLst>
          </p:cNvPr>
          <p:cNvSpPr/>
          <p:nvPr/>
        </p:nvSpPr>
        <p:spPr>
          <a:xfrm>
            <a:off x="5492750" y="4329113"/>
            <a:ext cx="2447925" cy="3381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90204" pitchFamily="34" charset="0"/>
              </a:rPr>
              <a:t>硬件驱动开发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749CD5-F1CF-8094-B758-E01B86E93E85}"/>
              </a:ext>
            </a:extLst>
          </p:cNvPr>
          <p:cNvSpPr/>
          <p:nvPr/>
        </p:nvSpPr>
        <p:spPr>
          <a:xfrm>
            <a:off x="5519738" y="5362575"/>
            <a:ext cx="2447925" cy="3381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90204" pitchFamily="34" charset="0"/>
              </a:rPr>
              <a:t>FPGA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90204" pitchFamily="34" charset="0"/>
              </a:rPr>
              <a:t>逻辑设计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0A938EF-01E1-8FF7-1085-943BC7FB1F85}"/>
              </a:ext>
            </a:extLst>
          </p:cNvPr>
          <p:cNvSpPr/>
          <p:nvPr/>
        </p:nvSpPr>
        <p:spPr>
          <a:xfrm>
            <a:off x="5508625" y="5775325"/>
            <a:ext cx="2447925" cy="3381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90204" pitchFamily="34" charset="0"/>
              </a:rPr>
              <a:t>硬件设计、实现、调试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Text Box 8">
            <a:extLst>
              <a:ext uri="{FF2B5EF4-FFF2-40B4-BE49-F238E27FC236}">
                <a16:creationId xmlns:a16="http://schemas.microsoft.com/office/drawing/2014/main" id="{EE7E81FA-4E21-04C0-FDE4-E2E0D780F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1992313"/>
            <a:ext cx="2422525" cy="5794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66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>
                <a:solidFill>
                  <a:srgbClr val="0000FF"/>
                </a:solidFill>
                <a:latin typeface="Arial" panose="020B0604020202090204" pitchFamily="34" charset="0"/>
              </a:rPr>
              <a:t>    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90204" pitchFamily="34" charset="0"/>
              </a:rPr>
              <a:t>通    信</a:t>
            </a:r>
          </a:p>
        </p:txBody>
      </p:sp>
      <p:sp>
        <p:nvSpPr>
          <p:cNvPr id="59401" name="Text Box 9">
            <a:extLst>
              <a:ext uri="{FF2B5EF4-FFF2-40B4-BE49-F238E27FC236}">
                <a16:creationId xmlns:a16="http://schemas.microsoft.com/office/drawing/2014/main" id="{603BE7DF-AAB1-F249-1A97-A27D26E4C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075" y="3427413"/>
            <a:ext cx="2447925" cy="5794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66"/>
            </a:outerShdw>
          </a:effec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3200" b="1" dirty="0">
                <a:solidFill>
                  <a:srgbClr val="0000FF"/>
                </a:solidFill>
                <a:latin typeface="Arial" panose="020B0604020202090204" pitchFamily="34" charset="0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90204" pitchFamily="34" charset="0"/>
              </a:rPr>
              <a:t>处理分析</a:t>
            </a:r>
          </a:p>
        </p:txBody>
      </p:sp>
      <p:sp>
        <p:nvSpPr>
          <p:cNvPr id="59402" name="Text Box 10">
            <a:extLst>
              <a:ext uri="{FF2B5EF4-FFF2-40B4-BE49-F238E27FC236}">
                <a16:creationId xmlns:a16="http://schemas.microsoft.com/office/drawing/2014/main" id="{5B0FA770-8615-90D0-A6A2-DF130C183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075" y="4940300"/>
            <a:ext cx="2447925" cy="579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66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>
                <a:solidFill>
                  <a:srgbClr val="0000FF"/>
                </a:solidFill>
                <a:latin typeface="Arial" panose="020B0604020202090204" pitchFamily="34" charset="0"/>
              </a:rPr>
              <a:t>    </a:t>
            </a:r>
            <a:r>
              <a:rPr lang="zh-CN" altLang="en-US" sz="3200" b="1">
                <a:solidFill>
                  <a:srgbClr val="0000FF"/>
                </a:solidFill>
                <a:latin typeface="Arial" panose="020B0604020202090204" pitchFamily="34" charset="0"/>
              </a:rPr>
              <a:t>存    储</a:t>
            </a:r>
          </a:p>
        </p:txBody>
      </p:sp>
      <p:sp>
        <p:nvSpPr>
          <p:cNvPr id="59403" name="Text Box 11">
            <a:extLst>
              <a:ext uri="{FF2B5EF4-FFF2-40B4-BE49-F238E27FC236}">
                <a16:creationId xmlns:a16="http://schemas.microsoft.com/office/drawing/2014/main" id="{B1D2EFBE-6223-7C0B-C6B1-A0D1B490C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138" y="3427413"/>
            <a:ext cx="1260475" cy="5794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66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>
                <a:solidFill>
                  <a:srgbClr val="0000FF"/>
                </a:solidFill>
                <a:latin typeface="Arial" panose="020B0604020202090204" pitchFamily="34" charset="0"/>
              </a:rPr>
              <a:t> </a:t>
            </a:r>
            <a:r>
              <a:rPr lang="zh-CN" altLang="en-US" sz="3200" b="1">
                <a:solidFill>
                  <a:srgbClr val="0000FF"/>
                </a:solidFill>
                <a:latin typeface="Arial" panose="020B0604020202090204" pitchFamily="34" charset="0"/>
              </a:rPr>
              <a:t>显示</a:t>
            </a:r>
          </a:p>
        </p:txBody>
      </p:sp>
      <p:sp>
        <p:nvSpPr>
          <p:cNvPr id="59404" name="Text Box 12">
            <a:extLst>
              <a:ext uri="{FF2B5EF4-FFF2-40B4-BE49-F238E27FC236}">
                <a16:creationId xmlns:a16="http://schemas.microsoft.com/office/drawing/2014/main" id="{768E31CA-AC22-C992-339C-BB7EA8B0D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3427413"/>
            <a:ext cx="1871663" cy="584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66"/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0000FF"/>
                </a:solidFill>
                <a:latin typeface="Arial" panose="020B0604020202090204" pitchFamily="34" charset="0"/>
              </a:rPr>
              <a:t>图像采集</a:t>
            </a:r>
          </a:p>
        </p:txBody>
      </p:sp>
      <p:sp>
        <p:nvSpPr>
          <p:cNvPr id="39943" name="Line 13">
            <a:extLst>
              <a:ext uri="{FF2B5EF4-FFF2-40B4-BE49-F238E27FC236}">
                <a16:creationId xmlns:a16="http://schemas.microsoft.com/office/drawing/2014/main" id="{64BAA973-C146-B7D0-239E-9114933A4B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8038" y="1330325"/>
            <a:ext cx="0" cy="660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4" name="Line 15">
            <a:extLst>
              <a:ext uri="{FF2B5EF4-FFF2-40B4-BE49-F238E27FC236}">
                <a16:creationId xmlns:a16="http://schemas.microsoft.com/office/drawing/2014/main" id="{4E729E75-DBC6-A1E5-223A-A3703BD116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3438" y="3716338"/>
            <a:ext cx="5762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5" name="Line 16">
            <a:extLst>
              <a:ext uri="{FF2B5EF4-FFF2-40B4-BE49-F238E27FC236}">
                <a16:creationId xmlns:a16="http://schemas.microsoft.com/office/drawing/2014/main" id="{BC318FCC-95F4-AD41-EF4B-06645DC46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7013" y="3716338"/>
            <a:ext cx="5762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6" name="Line 18">
            <a:extLst>
              <a:ext uri="{FF2B5EF4-FFF2-40B4-BE49-F238E27FC236}">
                <a16:creationId xmlns:a16="http://schemas.microsoft.com/office/drawing/2014/main" id="{E70D6BCD-2870-5A16-21BD-1E49B658B4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038" y="4075113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7" name="Line 19">
            <a:extLst>
              <a:ext uri="{FF2B5EF4-FFF2-40B4-BE49-F238E27FC236}">
                <a16:creationId xmlns:a16="http://schemas.microsoft.com/office/drawing/2014/main" id="{E3385BF8-84B5-684C-2596-FC68D1954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038" y="2640013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6" name="Rectangle 2">
            <a:extLst>
              <a:ext uri="{FF2B5EF4-FFF2-40B4-BE49-F238E27FC236}">
                <a16:creationId xmlns:a16="http://schemas.microsoft.com/office/drawing/2014/main" id="{1D5A7D92-E8C4-0E0E-7684-782852B5E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4813"/>
            <a:ext cx="82296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9.3 </a:t>
            </a:r>
            <a:r>
              <a:rPr lang="zh-CN" altLang="en-US" sz="36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嵌入式图像处理系统组成</a:t>
            </a:r>
          </a:p>
        </p:txBody>
      </p:sp>
      <p:sp>
        <p:nvSpPr>
          <p:cNvPr id="39949" name="灯片编号占位符 12">
            <a:extLst>
              <a:ext uri="{FF2B5EF4-FFF2-40B4-BE49-F238E27FC236}">
                <a16:creationId xmlns:a16="http://schemas.microsoft.com/office/drawing/2014/main" id="{7CB22412-EB8A-16D9-AC29-23AAD690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C41DF7-0EB7-4BBC-A63A-4B8105B2F60D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3AC8314-93B7-F948-290A-8996FD5D3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100" y="476250"/>
            <a:ext cx="8229600" cy="72072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图像处理器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1920292-4CCE-2D35-5099-02E8914E5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1484313"/>
            <a:ext cx="8229600" cy="4686300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使用高性能处理器完成图像处理任务</a:t>
            </a:r>
            <a:endParaRPr lang="en-US" altLang="zh-CN" sz="2800" dirty="0"/>
          </a:p>
          <a:p>
            <a:pPr eaLnBrk="1" hangingPunct="1">
              <a:defRPr/>
            </a:pPr>
            <a:r>
              <a:rPr lang="en-US" altLang="zh-CN" sz="2800" dirty="0"/>
              <a:t>DSP (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en-US" altLang="zh-CN" sz="2800" dirty="0"/>
              <a:t>igital </a:t>
            </a: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/>
              <a:t>ignal </a:t>
            </a:r>
            <a:r>
              <a:rPr lang="en-US" altLang="zh-CN" sz="2800" dirty="0">
                <a:solidFill>
                  <a:srgbClr val="FF0000"/>
                </a:solidFill>
              </a:rPr>
              <a:t>P</a:t>
            </a:r>
            <a:r>
              <a:rPr lang="en-US" altLang="zh-CN" sz="2800" dirty="0"/>
              <a:t>rocessor)</a:t>
            </a:r>
          </a:p>
          <a:p>
            <a:pPr eaLnBrk="1" hangingPunct="1">
              <a:defRPr/>
            </a:pPr>
            <a:r>
              <a:rPr lang="en-US" altLang="zh-CN" sz="2800" dirty="0"/>
              <a:t>FPGA (</a:t>
            </a:r>
            <a:r>
              <a:rPr lang="en-US" altLang="zh-CN" sz="2800" dirty="0">
                <a:solidFill>
                  <a:srgbClr val="FF0000"/>
                </a:solidFill>
              </a:rPr>
              <a:t>F</a:t>
            </a:r>
            <a:r>
              <a:rPr lang="en-US" altLang="zh-CN" sz="2800" dirty="0"/>
              <a:t>ield </a:t>
            </a:r>
            <a:r>
              <a:rPr lang="en-US" altLang="zh-CN" sz="2800" dirty="0">
                <a:solidFill>
                  <a:srgbClr val="FF0000"/>
                </a:solidFill>
              </a:rPr>
              <a:t>P</a:t>
            </a:r>
            <a:r>
              <a:rPr lang="en-US" altLang="zh-CN" sz="2800" dirty="0"/>
              <a:t>rogrammable </a:t>
            </a:r>
            <a:r>
              <a:rPr lang="en-US" altLang="zh-CN" sz="2800" dirty="0">
                <a:solidFill>
                  <a:srgbClr val="FF0000"/>
                </a:solidFill>
              </a:rPr>
              <a:t>G</a:t>
            </a:r>
            <a:r>
              <a:rPr lang="en-US" altLang="zh-CN" sz="2800" dirty="0"/>
              <a:t>ate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2800" dirty="0"/>
              <a:t>rray)</a:t>
            </a:r>
          </a:p>
          <a:p>
            <a:pPr eaLnBrk="1" hangingPunct="1">
              <a:defRPr/>
            </a:pPr>
            <a:r>
              <a:rPr lang="en-US" altLang="zh-CN" sz="2800" dirty="0"/>
              <a:t>GPU (</a:t>
            </a:r>
            <a:r>
              <a:rPr lang="en-US" altLang="zh-CN" sz="2800" dirty="0">
                <a:solidFill>
                  <a:srgbClr val="FF0000"/>
                </a:solidFill>
              </a:rPr>
              <a:t>G</a:t>
            </a:r>
            <a:r>
              <a:rPr lang="en-US" altLang="zh-CN" sz="2800" dirty="0"/>
              <a:t>raphic </a:t>
            </a:r>
            <a:r>
              <a:rPr lang="en-US" altLang="zh-CN" sz="2800" dirty="0">
                <a:solidFill>
                  <a:srgbClr val="FF0000"/>
                </a:solidFill>
              </a:rPr>
              <a:t>P</a:t>
            </a:r>
            <a:r>
              <a:rPr lang="en-US" altLang="zh-CN" sz="2800" dirty="0"/>
              <a:t>rocessing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nit)</a:t>
            </a:r>
          </a:p>
          <a:p>
            <a:pPr eaLnBrk="1" hangingPunct="1">
              <a:defRPr/>
            </a:pPr>
            <a:r>
              <a:rPr lang="en-US" altLang="zh-CN" sz="2800" dirty="0"/>
              <a:t>ASIC (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2800" dirty="0"/>
              <a:t>pplication </a:t>
            </a: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/>
              <a:t>pecified </a:t>
            </a:r>
            <a:r>
              <a:rPr lang="en-US" altLang="zh-CN" sz="2800" dirty="0">
                <a:solidFill>
                  <a:srgbClr val="FF0000"/>
                </a:solidFill>
              </a:rPr>
              <a:t>I</a:t>
            </a:r>
            <a:r>
              <a:rPr lang="en-US" altLang="zh-CN" sz="2800" dirty="0"/>
              <a:t>ntegrated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ircuit)</a:t>
            </a:r>
          </a:p>
          <a:p>
            <a:pPr eaLnBrk="1" hangingPunct="1">
              <a:defRPr/>
            </a:pPr>
            <a:r>
              <a:rPr lang="en-US" altLang="zh-CN" sz="2800" dirty="0" err="1"/>
              <a:t>SoC</a:t>
            </a:r>
            <a:r>
              <a:rPr lang="en-US" altLang="zh-CN" sz="2800" dirty="0"/>
              <a:t> </a:t>
            </a: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/>
              <a:t>ystem </a:t>
            </a:r>
            <a:r>
              <a:rPr lang="en-US" altLang="zh-CN" sz="2800" dirty="0">
                <a:solidFill>
                  <a:srgbClr val="FF0000"/>
                </a:solidFill>
              </a:rPr>
              <a:t>o</a:t>
            </a:r>
            <a:r>
              <a:rPr lang="en-US" altLang="zh-CN" sz="2800" dirty="0"/>
              <a:t>n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hip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eaLnBrk="1" hangingPunct="1">
              <a:defRPr/>
            </a:pPr>
            <a:r>
              <a:rPr lang="en-US" altLang="zh-CN" sz="2800" dirty="0" err="1"/>
              <a:t>SoPC</a:t>
            </a:r>
            <a:r>
              <a:rPr lang="zh-CN" altLang="en-US" sz="2800" dirty="0"/>
              <a:t>（</a:t>
            </a: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/>
              <a:t>ystem </a:t>
            </a:r>
            <a:r>
              <a:rPr lang="en-US" altLang="zh-CN" sz="2800" dirty="0">
                <a:solidFill>
                  <a:srgbClr val="FF0000"/>
                </a:solidFill>
              </a:rPr>
              <a:t>o</a:t>
            </a:r>
            <a:r>
              <a:rPr lang="en-US" altLang="zh-CN" sz="2800" dirty="0"/>
              <a:t>n </a:t>
            </a:r>
            <a:r>
              <a:rPr lang="en-US" altLang="zh-CN" sz="2800" dirty="0">
                <a:solidFill>
                  <a:srgbClr val="FF0000"/>
                </a:solidFill>
              </a:rPr>
              <a:t>P</a:t>
            </a:r>
            <a:r>
              <a:rPr lang="en-US" altLang="zh-CN" sz="2800" dirty="0"/>
              <a:t>rogrammable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hip </a:t>
            </a:r>
            <a:r>
              <a:rPr lang="zh-CN" altLang="en-US" sz="2800" dirty="0"/>
              <a:t>）</a:t>
            </a:r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en-US" altLang="zh-CN" dirty="0"/>
          </a:p>
        </p:txBody>
      </p:sp>
      <p:sp>
        <p:nvSpPr>
          <p:cNvPr id="43012" name="灯片编号占位符 5">
            <a:extLst>
              <a:ext uri="{FF2B5EF4-FFF2-40B4-BE49-F238E27FC236}">
                <a16:creationId xmlns:a16="http://schemas.microsoft.com/office/drawing/2014/main" id="{D3E4C0B9-7401-F6FA-001E-79929D1E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B5CB7E-806A-4993-9F4A-F9092460D7A6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9D3C92-A8BC-489A-0896-469BBC5C27D0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n-ea"/>
                <a:ea typeface="+mn-ea"/>
              </a:rPr>
              <a:t>10.4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A06E6356-6E1E-D053-726F-65B21C4C8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476250"/>
            <a:ext cx="7624763" cy="8159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图像处理器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进口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zh-CN" altLang="en-US" sz="3600" b="1" dirty="0">
              <a:latin typeface="+mj-ea"/>
              <a:cs typeface="Times New Roman" pitchFamily="18" charset="0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5FF1CA2-0237-76A9-C855-0B1FEC6507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2275" y="1371600"/>
            <a:ext cx="8416925" cy="47244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XILINX</a:t>
            </a:r>
            <a:r>
              <a:rPr lang="zh-CN" altLang="en-US" sz="2800" dirty="0">
                <a:latin typeface="+mn-ea"/>
              </a:rPr>
              <a:t>公司（已并入</a:t>
            </a:r>
            <a:r>
              <a:rPr lang="en-US" altLang="zh-CN" sz="2800" dirty="0">
                <a:latin typeface="+mn-ea"/>
              </a:rPr>
              <a:t>AMD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Altera</a:t>
            </a:r>
            <a:r>
              <a:rPr lang="zh-CN" altLang="en-US" sz="2800" dirty="0">
                <a:latin typeface="+mn-ea"/>
              </a:rPr>
              <a:t>公司（已并入</a:t>
            </a:r>
            <a:r>
              <a:rPr lang="en-US" altLang="zh-CN" sz="2800" dirty="0">
                <a:latin typeface="+mn-ea"/>
              </a:rPr>
              <a:t>Intel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 err="1">
                <a:latin typeface="+mn-ea"/>
              </a:rPr>
              <a:t>Actel</a:t>
            </a:r>
            <a:r>
              <a:rPr lang="zh-CN" altLang="en-US" sz="2800" dirty="0">
                <a:latin typeface="+mn-ea"/>
              </a:rPr>
              <a:t>公司（已并入</a:t>
            </a:r>
            <a:r>
              <a:rPr lang="en-US" altLang="zh-CN" sz="2800" dirty="0" err="1">
                <a:latin typeface="+mn-ea"/>
              </a:rPr>
              <a:t>Microsemi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>
                <a:latin typeface="+mn-ea"/>
              </a:rPr>
              <a:t>Lattice</a:t>
            </a:r>
            <a:r>
              <a:rPr lang="zh-CN" altLang="en-US" sz="2800" dirty="0">
                <a:latin typeface="+mn-ea"/>
              </a:rPr>
              <a:t>公司</a:t>
            </a: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b="1" dirty="0"/>
              <a:t> </a:t>
            </a:r>
          </a:p>
        </p:txBody>
      </p:sp>
      <p:sp>
        <p:nvSpPr>
          <p:cNvPr id="69636" name="灯片编号占位符 2">
            <a:extLst>
              <a:ext uri="{FF2B5EF4-FFF2-40B4-BE49-F238E27FC236}">
                <a16:creationId xmlns:a16="http://schemas.microsoft.com/office/drawing/2014/main" id="{F095ED67-7F2E-4FB1-A673-8018B21930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fld id="{9C7C1159-AB77-49E2-91B4-38EE0C6C1348}" type="slidenum">
              <a:rPr lang="en-US" altLang="zh-CN" sz="1100">
                <a:solidFill>
                  <a:srgbClr val="D08D2C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 typeface="Wingdings 2" panose="05020102010507070707" pitchFamily="18" charset="2"/>
                <a:buNone/>
              </a:pPr>
              <a:t>18</a:t>
            </a:fld>
            <a:endParaRPr lang="en-US" altLang="zh-CN" sz="1100">
              <a:solidFill>
                <a:srgbClr val="D08D2C"/>
              </a:solidFill>
              <a:ea typeface="宋体" panose="02010600030101010101" pitchFamily="2" charset="-122"/>
            </a:endParaRPr>
          </a:p>
        </p:txBody>
      </p:sp>
      <p:sp>
        <p:nvSpPr>
          <p:cNvPr id="69637" name="AutoShape 6" descr="data:image/jpeg;base64,/9j/4AAQSkZJRgABAQAAAQABAAD/2wCEAAkGBg8QEBIQEA8PEA8PEBMUFA8VFBUREBESFRYZFBUQFRQYHCgeFxovHRYWHy8sJCcpLi0sGCIxNTAsNyYrLCkBCQoKDgwOFw8PGjUlHyQ1LDApKTUpNSopMCosKSkqLDA1LykpLCkpNTAsKSkpNCopKSwyKTApKSkpLCwqKTIxKf/AABEIAIkBbwMBIgACEQEDEQH/xAAcAAEAAwADAQEAAAAAAAAAAAAABgcIAwQFAgH/xABNEAABAwICBgQHCgwEBwAAAAABAAIDBBEhMQUGBxJBURMiYXEUIzI1c4GyFUJUdIKRkpOz0xYzNDZSYnWFocHE0hdDRNEIGFNVcqKj/8QAGgEBAQADAQEAAAAAAAAAAAAAAAECBQYEA//EACkRAQABAwIEBQUBAAAAAAAAAAABAgMRBEEFEjFREyEjoeFSYXGB8BX/2gAMAwEAAhEDEQA/ALxREQEREBERAREQEREBERAREQEREBERAREQEREBERAREQEREBERAREQEREBERAREQEREBERAREQEREBERAREQEREBFVG07afub9FRP6+LZqhp8jnFGR77meGQxyq33eq/hVT9dJ/usctrY4Xcu0c0zhqlFlb3frPhVT9dJ/upzs51XrtIPE89TVsomO/wCtIHTuGbGHewbzPqGNyGWV3hng0zXXX5fheCKJUtfLo2RtPVPdJRSO3aesebuiccqaocf/AFec8ioFtH2ovmcaWhkcyFh69QwlrpXA5McMQzt993Z3LyWdHXdr5aenfb++y6kWWPwkrfhlV9dJ/cn4SVvwyq+uk/uUy9/+PX9Xs1OiofUDQ+k9JSbxra2Okjd4yUTSAuOfRM62Lu3gPUDelPAGNaxt91oAFyXGwwxcSST2lWJy12p08WKuXmzLkREVeUREQEREBERAREQEREBERAREQEREBERAREQEREBERAREQEREBERAREQFU207afu79FRP62LZqhp8ngYozz5nhkMbkWvJGHNLXC4cCCOYOBCoDaLs6fo95mhDn0Tzgc3Qk5Rv7OR9Rxzktlw2i1Vd9TrtGyEIiLB1ad7ONnD69wqKgOZRMPc6dwzY08G8z6hjci+aenZGxscbWsYxoa1jRZrWjAAAZBVPst2lACOgq3BtgGQTHAWybC/lyB9R4XtxZQ5TiNd2buLnTbthwVtFHNG6KVjXxyNLXMcLhwPAqgdoWz2TR0nSR7z6OR3VfmYyf8t/8jx71oVcNZRxzRuilY18cjS1zHC4cDwKsxl8dJq6tPVmOm8MmqXag6gy6Sl3nb0dJG7xkvFxz6KPm7meHzAyiTYk/wAP3RJbR56+/cdMBf8AEW/S/Wytjngba0fo+KniZDCxscUbbNYMgP5nj2rGIbfV8TpiiIsz5z7fJo/R8VPEyGFjY4o22awZAfzPG/FdhEWbnZmZ85edrDpc0lNLU9E+YQt33RsIDyweU4XwwFz3Aquv+YGk+BVP0o/91aj2BwIIBBFiDiCDmCFl3X7Vc6OrpYACIXHpITzhcTui/MEFvye1BpPV7TkVdTRVUN9yZt7HymkYOY63EEEepeiqR2E61bksmj5HdWa8sN+EjR4xg72je+QeauuWVrGlziGtaCS4mwAGJJPAIjwNdNeKbRUTJJg97pX7rImbu+6wu53WIFhh84XW0PtBiqaCfSApqiOnpw89bc35ejF37gDrYZYkY35KmtOV82sGl2siuI3u6OG4wjp2kl0zhztd57wOSuXWnRcVLoSqp4W7sUNDKxo42DDieZOZ7SUEdG3zR5NvBqz5ovvFZFTOGMc8gkMa5xAzIaL2/gsgM8od4WudK/k83oZPZKKrgf8AEDQ/BKz/AOX96snRlcJ4Ip2gtbNEyQNNt4B7Q4A244rIDch3Bay1S830fxOn+yag9ZfE0u61zjk1pPbgLr7XBX/ipPRv9koitxt/0ef9NW49kX3isGg0uyaljq2tcI5YGzBptvhrmb4BsbXt2rIzMh3Baj1a8zU37Ni+wCKig2/6P+DVvzRfeKxNE6UiqoI6iF29FMwPaeNjwPIg3B7QVkNuQ7grY2H65dFKdHTO8XMS+AnJstrui7nAXHaD+kgu9EREQP8AxdpfD/c/wep6XwrwbpPF9Hv7/R73lX3b45XXY112lx6KmZHLSTyNlZvMlYWBhsbObicxh9IKoj+cv75/qFcW0/VT3QoHtY29RB42HmXNHWj+U2477ckHlau7aqSsqYqbweaEzO3WyPLCzfI6rTY3xOA7SFYix0yQtIc0lrmkEOGBBGII5Fal1E1mGkaGGow6S25K0e9mZg/uBwcOxwRUgUA0ttko4Kt9GynqaiRkgivF0Za+UkAxt3nAk7x3e8L0Np2uHudROcwgVM944RxDrdaW3Jox7y0cVX+xDU/pZXaSmF2QkshvjvTEdeXHOwNu9x4tRFs12ssMLhEWzSVBYHmnhjdPIxp98/cFmi4IBJF7G112NFaZhqQ4xOO9G7dkjc10csTrX3XxvAc02xxGIxF1CaugllqH0zHBlQdIyTy7zntElK6ne2CS0cjHyMBDI+q7quZj29/VAvfUQklzpafRkcFY8vEhNTvMcyJzxg97R0xOZAlF80E1REQEREBERAREQFxVVKyVjo5GtfG9pa5jhdrmnMELlRDoz9tE2dP0e8zQhz6J7sHZuhJyjeeXI8cjjnCFrOqpWSsdHIxr43tLXMcLtc05ghUFtE2dv0e8zQhz6J7sHZuhJ/y3nlyPHI454TGHS6DX+J6dzrtPf5QlW9sx2nX3KKtfjg2Gocc+AikJ48AfUeZqFEbDUaei/Ry1fqezXCKpdmO0++5RVr8cGw1DjnwEUhPHgD6jwJtpZROXI6jT12K+WoREVfAREQFX+2XVTwuh8Ijbeei3pBzdDbxrPmAd8ntVgL8c0EWOIPDggyDo+ukgljniduyQva9juTmm49X8lbW0zaZHPo+CGldZ9dEHzAHGKMGzoT2l7XNPY0/pBQTaJqt7nV8kLQRC/wAZCeHRuJ6nyTdvqB4rj2f6vx12kIKeVwbE4l7gcDI1g3jEO02t3X5Iq2dimp3g1Ma2Vtp6to3Ac2U+bfW42d3Bqlmv/mqu+KTewV7zGAAAAAAWAGAA5ALwdf8AzVXfFJvYKIy0zyh3rXOlfyeb0MnslZGZ5Q71rnS35PN6GT2SiyyE3IdwWstUvN9H8Tp/smrJrch3Bay1S830fxOn+yahL1lwV/4qT0b/AGSudcFf+Kk9G/2SiMfsyHcFqPVrzNTfs2L7ALLjMh3Baj1a8zU37Ni+wCLLM+itFyVBcyIbz2QPl3eLmxt3nAcza59S4IJ3Mc17HFr2ODmvGBa4G4cDzuAVNdinnaH0E3sLi2p6ne59aTG21LU70kVsmG/Xh9RIt2OHJBeGoWtjdJUUc+Alb1JmD3srRjhyODh2HsUjWatl2uXudWjpHWpam0c3JuPUm9RJv+q5y0pdEZvP5y/vn+oWkFm8/nL++f6haRCKzhtb1U8Br3PY21PV3lZbJr7+Nj9TjfueOS7mxjW4UlW6nleG09WLbxNmsmaCWuJOQIu0/J5K2NpWqnuhQSRtbeeLxsPMvaDdnyhdveQeCzJZBNtYdJTaf0s2OC/Rud0UAOTIWm7p3Duu8+ocAtB6G0TFSQRU8Ld2OFga0cTbNx5km5PaSq22D6uxNp5K4ua+aV7ogBnExhBLTyc42PcG9qtZEdPSOh6apAFRBDOGm7RIxr90nMjeGHqXNSUccTBHFGyONuTGNDGN7mjALmRAREQEREBERAREQERcVVVMiY6SR7WRsaXOe42a0DMkodSqqmRMdJI9rI2NLnPcbNaBmSVQW0TaLJpB5hhLmUTHYNydMRlI8cuQ4ZnHJtE2iP0g8wwlzKNjsG5OmIykeOXIcMzjlCVhM5dLoNB4eLlzrtHb5ERWrsx2Y7+5W1rPF4Ohp3Dy+IlkB97yHHM4Zmx1GoosUc1T92Y7Md/cra1nUwdDTuHl8RLID73kOOZwzuJEWURhyOo1Fd+vmq/UdhERV5xERARFGNomtw0bRPlBHTyeLgbzkI8sjk0Xce4DigqrbfrNHU1bKWMNIot4PkzcZX23oweQDRf9a/JV7o+vkp5Y54nbskL2vY7k5puL9nPsVh7GdUTV1Tq6cF8VM+7S7Hpak9a557t949pb2qO7SdVPc6vkjaLQS+Nh5BjjjH8k3b3W5orRermm462lhqo/JmYHWz3XZOYe0OBHqXS1/wDNVd8Um9gqsthGtW5JJo6R3VlvLDfg8DxkY72gO+S7mrM1/wDNVd8Um9gojLcflDvC1zpb8nm9DJ7JWRmeUO8LXOlfyeb0MnslFlkJuQ7gtZapeb6P4nT/AGTVk5uQ7gtY6peb6P4nT/ZNQl6y4K/8VJ6N/slc64K/8VJ6N/slEY/ZkO4LUerXmam/ZsX2AWXGZDuC1Hq15mpv2bF9gEWVLbFPO0PoJvYV16+aqN0lRSQYCUdeF597K0Hd9RuWnscqT2KedofQTewtHISx5PA5jnMe0texxa5hFi1zTYtI53FlfuxrXPwul8Eldeoo2gAk4yQZMd2keSfkniortw1N6KUaRib4uchk4GTZbWbJ3OAse0D9JV7qxrBLQVUVVFiY3dZmQkjOD4z3j5jY8EEhP5y/vn+pWkQsz0NayfWCOaM3jm0qyRhyJa+cOGHDArS6Do6d0xFR08tTMbRwsLjzJyDB2k2A7Sso6TrjPNLOWtYZpXyFjRZjS9xdujsxVk7bdcOnnbo+Ekx07gZbY785GDMM90H6Tv1V79PsmA0G6nLB4e+1TvcRO0Hdgvy3SWd7iUEU2Ka1eDVppJHWhrbAXybO3yD6xdvfurQCx2x7mOBBLXscCDk5rgbg9hBC1LqNrM3SNDFU4dIRuStHvZm4PHccHDscEJe+iIiCIiAiIgIiICIiD4mlDGue42a0Ek8gBclUBtE2iP0i/oYS5lEx2DcnTEZSP7OQ4ZnHLQSqTaZsv8utoWY4ump2jPiZYx/Ej1jksZbLhtdqm76nXadlRIiLF1a1Nl2zQShldWNBi8qGA4h/KV4/R5DjmcMDciz7s72iP0c/oZi59G92Lc3QuOcjBy5jjmMc78pKuOVjZI3tfG9oc17TdrgciCsocrxKm7F3Nzpt2cy4qmpZEx0kjmsYxpc57jZrWjEkngEqalkTHSSOaxjGlznuNmtaMSSeAVCbRdor9IPMMJcyiY7AZOmcMpHjgOQ9Zxysy8+l0tWoqxHTeXu6S22SCua6BgdQRktcwi0kwJxlBPkHDqj588LW0RpeGrhZPA8PjeMDxB4tI4EZELKikupGu82jJt5t307yOlhvg4fpt5PH8cj2YxLc6rhlE0R4UYmPf5aTRdLQ+mIauFk8Dw+N4uDxB4tI4EcQu6s3OTExOJfjnAC5wA4rOOu+nZdN6UbDTdeMP6Cmb70gnrTHkDbeJ4NaOS0Bp3RPhdPJTmWSFszdxz493f3T5TQXAgXFxlkVG9T9llHoyd1RG+aWUsLGmTcIYCesW7rRibAd3eURINWtAxUNLFSxeTE2xdkXvOLpD2kklRra5qp4dQOext6ikvLHbNzbeMjHe0X72hThEGQdHV8lPLHPE7dkhe17HfrNNxfmP5FaN09puOt0DUVUfkzUErrcWu3CHMPaHAj1Lx63YRo+SR8gnqoxI9zujaYtxm8b7rbsJsL4L3dDbO4aaiqKAVFRJT1QeDvFm/Hvt3X7hDbC+BxBx70VmdnlDvWudK/k83oZPZKr8bBNGg38IrfpxfdqxqiAPY5huA9rmkjOzhY2+dBj1mQ7gtI6ta/6KjoqWN9fTNfHSwNc0vxa5sbQWntuF5I2BaN+EVv04vu0/wAA9G/CK36cX3aCUf4kaH/7jS/TC71Np6lrIJn0s8c7GNc1zmHeAdu3se2xChP+AejfhFb9OL7tSnVTUen0bBLBDJM9k7i5xkLS4EtDMN1oGQRGW2ZDuC1Hq15mpv2bF9gFFxsC0aP9RW4frxfdqfUOiGQ0rKRrnGOOBsIcbb+61m4CbC17diKz/sU87Q+gm9haOUG1U2SUmjqltVFPUvexjmhrzHukOFieqwH+KnKI6emNFRVcEtPM3eimYWuHHHJw5EGxHaAsraw6DloamWll8uJ1t7IPacWyDsIsf4cFrVRLXPZrSaUfHLM+WKSJpbvx7oL2E3DXbzTkb2/8igoDUnzlQ/Haf7Rq0NtA1tbo2ifMCOnf4uBp4ykYOI5AXce63FeBorYjRU08NQypq3PglZI1rjFukscHAGzL2wXra47NodKSsknqalgiZusiYYwxtzdzus0m5w+iEVWGxzVN1bWOrp7vipn713Y9LUnrAk8bX3z2lqv5eZq5q/DQU0dLADuRg9Y233uJu57iBiSV6aIzxtk1U8ErjPG20Fbd4tk2YfjW+u4f8o8lz7E9avBqw0j3WhrbBt8mztHUPrF29+6rm1t1Ug0lTmnnL2t32va9lt9jm8W3BGRIyyKhcewWha4ObWVrXNIc1wMQLXA3Dh4vO6Ks5F8xtIABO8QBd2AJPOwX0iCIiAiIgIiICIiAiIgqjaZsv39+soWdfF0tO0eXxMkYHvuY45jHA1h+DVd8Dq/qZP7VqZFjhtbHE7lqjlmMss/g1XfA6v6mT+1TTZ5p/SOjn9FLR1j6N7uszoZS6InORnV+cce/O8kTDK7xPxaZorojH5RKKjl0pKJahj4tHxPvFSvaWvqntOE87DiIwcWsOeZ4BQLaRsufC41VDG58Lz16dgLnROJ8pjRiWdnve7K6kVw8lnWV2a4mjp22/vuyx+Dtb8DqvqZP7V+fg7W/A6r6mT+1aoRTlbD/AGK/o92fNSdK6T0ZNvNpKt9O8jpYOiks4fpt6uDx/HI9l90Fa2aNsrN4NeLgOaWPHY5rhcFdhFYjDXarUxfnm5cSIiKvIIiICIiAiIgIiICIiAiIgIiICIiAiIgIiICIiAiIgIiICIiAiIgIiICIiAiIgIiICIiAiIgIiICIiAiIgIiICIiAiIgIiICIiAiIgIiICIiAiIgIiICIiAiIgIiICIiAiIgIiICIiAiIgIiICIiAiIgIiICIiAiIgIiICIiAiIgIiICIiAiIgIiICIiAiIgIiICIiAiIg//Z">
            <a:extLst>
              <a:ext uri="{FF2B5EF4-FFF2-40B4-BE49-F238E27FC236}">
                <a16:creationId xmlns:a16="http://schemas.microsoft.com/office/drawing/2014/main" id="{9662A105-3FDB-A8A3-D964-1615B7B073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9638" name="AutoShape 8" descr="data:image/jpeg;base64,/9j/4AAQSkZJRgABAQAAAQABAAD/2wCEAAkGBg8QEBIQEA8PEA8PEBMUFA8VFBUREBESFRYZFBUQFRQYHCgeFxovHRYWHy8sJCcpLi0sGCIxNTAsNyYrLCkBCQoKDgwOFw8PGjUlHyQ1LDApKTUpNSopMCosKSkqLDA1LykpLCkpNTAsKSkpNCopKSwyKTApKSkpLCwqKTIxKf/AABEIAIkBbwMBIgACEQEDEQH/xAAcAAEAAwADAQEAAAAAAAAAAAAABgcIAwQFAgH/xABNEAABAwICBgQHCgwEBwAAAAABAAIDBBEhMQUGBxJBURMiYXEUIzI1c4GyFUJUdIKRkpOz0xYzNDZSYnWFocHE0hdDRNEIGFNVcqKj/8QAGgEBAQADAQEAAAAAAAAAAAAAAAECBQYEA//EACkRAQABAwIEBQUBAAAAAAAAAAABAgMRBEEFEjFREyEjoeFSYXGB8BX/2gAMAwEAAhEDEQA/ALxREQEREBERAREQEREBERAREQEREBERAREQEREBERAREQEREBERAREQEREBERAREQEREBERAREQEREBERAREQEREBFVG07afub9FRP6+LZqhp8jnFGR77meGQxyq33eq/hVT9dJ/usctrY4Xcu0c0zhqlFlb3frPhVT9dJ/upzs51XrtIPE89TVsomO/wCtIHTuGbGHewbzPqGNyGWV3hng0zXXX5fheCKJUtfLo2RtPVPdJRSO3aesebuiccqaocf/AFec8ioFtH2ovmcaWhkcyFh69QwlrpXA5McMQzt993Z3LyWdHXdr5aenfb++y6kWWPwkrfhlV9dJ/cn4SVvwyq+uk/uUy9/+PX9Xs1OiofUDQ+k9JSbxra2Okjd4yUTSAuOfRM62Lu3gPUDelPAGNaxt91oAFyXGwwxcSST2lWJy12p08WKuXmzLkREVeUREQEREBERAREQEREBERAREQEREBERAREQEREBERAREQEREBERAREQFU207afu79FRP62LZqhp8ngYozz5nhkMbkWvJGHNLXC4cCCOYOBCoDaLs6fo95mhDn0Tzgc3Qk5Rv7OR9Rxzktlw2i1Vd9TrtGyEIiLB1ad7ONnD69wqKgOZRMPc6dwzY08G8z6hjci+aenZGxscbWsYxoa1jRZrWjAAAZBVPst2lACOgq3BtgGQTHAWybC/lyB9R4XtxZQ5TiNd2buLnTbthwVtFHNG6KVjXxyNLXMcLhwPAqgdoWz2TR0nSR7z6OR3VfmYyf8t/8jx71oVcNZRxzRuilY18cjS1zHC4cDwKsxl8dJq6tPVmOm8MmqXag6gy6Sl3nb0dJG7xkvFxz6KPm7meHzAyiTYk/wAP3RJbR56+/cdMBf8AEW/S/Wytjngba0fo+KniZDCxscUbbNYMgP5nj2rGIbfV8TpiiIsz5z7fJo/R8VPEyGFjY4o22awZAfzPG/FdhEWbnZmZ85edrDpc0lNLU9E+YQt33RsIDyweU4XwwFz3Aquv+YGk+BVP0o/91aj2BwIIBBFiDiCDmCFl3X7Vc6OrpYACIXHpITzhcTui/MEFvye1BpPV7TkVdTRVUN9yZt7HymkYOY63EEEepeiqR2E61bksmj5HdWa8sN+EjR4xg72je+QeauuWVrGlziGtaCS4mwAGJJPAIjwNdNeKbRUTJJg97pX7rImbu+6wu53WIFhh84XW0PtBiqaCfSApqiOnpw89bc35ejF37gDrYZYkY35KmtOV82sGl2siuI3u6OG4wjp2kl0zhztd57wOSuXWnRcVLoSqp4W7sUNDKxo42DDieZOZ7SUEdG3zR5NvBqz5ovvFZFTOGMc8gkMa5xAzIaL2/gsgM8od4WudK/k83oZPZKKrgf8AEDQ/BKz/AOX96snRlcJ4Ip2gtbNEyQNNt4B7Q4A244rIDch3Bay1S830fxOn+yag9ZfE0u61zjk1pPbgLr7XBX/ipPRv9koitxt/0ef9NW49kX3isGg0uyaljq2tcI5YGzBptvhrmb4BsbXt2rIzMh3Baj1a8zU37Ni+wCKig2/6P+DVvzRfeKxNE6UiqoI6iF29FMwPaeNjwPIg3B7QVkNuQ7grY2H65dFKdHTO8XMS+AnJstrui7nAXHaD+kgu9EREQP8AxdpfD/c/wep6XwrwbpPF9Hv7/R73lX3b45XXY112lx6KmZHLSTyNlZvMlYWBhsbObicxh9IKoj+cv75/qFcW0/VT3QoHtY29RB42HmXNHWj+U2477ckHlau7aqSsqYqbweaEzO3WyPLCzfI6rTY3xOA7SFYix0yQtIc0lrmkEOGBBGII5Fal1E1mGkaGGow6S25K0e9mZg/uBwcOxwRUgUA0ttko4Kt9GynqaiRkgivF0Za+UkAxt3nAk7x3e8L0Np2uHudROcwgVM944RxDrdaW3Jox7y0cVX+xDU/pZXaSmF2QkshvjvTEdeXHOwNu9x4tRFs12ssMLhEWzSVBYHmnhjdPIxp98/cFmi4IBJF7G112NFaZhqQ4xOO9G7dkjc10csTrX3XxvAc02xxGIxF1CaugllqH0zHBlQdIyTy7zntElK6ne2CS0cjHyMBDI+q7quZj29/VAvfUQklzpafRkcFY8vEhNTvMcyJzxg97R0xOZAlF80E1REQEREBERAREQFxVVKyVjo5GtfG9pa5jhdrmnMELlRDoz9tE2dP0e8zQhz6J7sHZuhJyjeeXI8cjjnCFrOqpWSsdHIxr43tLXMcLtc05ghUFtE2dv0e8zQhz6J7sHZuhJ/y3nlyPHI454TGHS6DX+J6dzrtPf5QlW9sx2nX3KKtfjg2Gocc+AikJ48AfUeZqFEbDUaei/Ry1fqezXCKpdmO0++5RVr8cGw1DjnwEUhPHgD6jwJtpZROXI6jT12K+WoREVfAREQFX+2XVTwuh8Ijbeei3pBzdDbxrPmAd8ntVgL8c0EWOIPDggyDo+ukgljniduyQva9juTmm49X8lbW0zaZHPo+CGldZ9dEHzAHGKMGzoT2l7XNPY0/pBQTaJqt7nV8kLQRC/wAZCeHRuJ6nyTdvqB4rj2f6vx12kIKeVwbE4l7gcDI1g3jEO02t3X5Iq2dimp3g1Ma2Vtp6to3Ac2U+bfW42d3Bqlmv/mqu+KTewV7zGAAAAAAWAGAA5ALwdf8AzVXfFJvYKIy0zyh3rXOlfyeb0MnslZGZ5Q71rnS35PN6GT2SiyyE3IdwWstUvN9H8Tp/smrJrch3Bay1S830fxOn+yahL1lwV/4qT0b/AGSudcFf+Kk9G/2SiMfsyHcFqPVrzNTfs2L7ALLjMh3Baj1a8zU37Ni+wCLLM+itFyVBcyIbz2QPl3eLmxt3nAcza59S4IJ3Mc17HFr2ODmvGBa4G4cDzuAVNdinnaH0E3sLi2p6ne59aTG21LU70kVsmG/Xh9RIt2OHJBeGoWtjdJUUc+Alb1JmD3srRjhyODh2HsUjWatl2uXudWjpHWpam0c3JuPUm9RJv+q5y0pdEZvP5y/vn+oWkFm8/nL++f6haRCKzhtb1U8Br3PY21PV3lZbJr7+Nj9TjfueOS7mxjW4UlW6nleG09WLbxNmsmaCWuJOQIu0/J5K2NpWqnuhQSRtbeeLxsPMvaDdnyhdveQeCzJZBNtYdJTaf0s2OC/Rud0UAOTIWm7p3Duu8+ocAtB6G0TFSQRU8Ld2OFga0cTbNx5km5PaSq22D6uxNp5K4ua+aV7ogBnExhBLTyc42PcG9qtZEdPSOh6apAFRBDOGm7RIxr90nMjeGHqXNSUccTBHFGyONuTGNDGN7mjALmRAREQEREBERAREQERcVVVMiY6SR7WRsaXOe42a0DMkodSqqmRMdJI9rI2NLnPcbNaBmSVQW0TaLJpB5hhLmUTHYNydMRlI8cuQ4ZnHJtE2iP0g8wwlzKNjsG5OmIykeOXIcMzjlCVhM5dLoNB4eLlzrtHb5ERWrsx2Y7+5W1rPF4Ohp3Dy+IlkB97yHHM4Zmx1GoosUc1T92Y7Md/cra1nUwdDTuHl8RLID73kOOZwzuJEWURhyOo1Fd+vmq/UdhERV5xERARFGNomtw0bRPlBHTyeLgbzkI8sjk0Xce4DigqrbfrNHU1bKWMNIot4PkzcZX23oweQDRf9a/JV7o+vkp5Y54nbskL2vY7k5puL9nPsVh7GdUTV1Tq6cF8VM+7S7Hpak9a557t949pb2qO7SdVPc6vkjaLQS+Nh5BjjjH8k3b3W5orRermm462lhqo/JmYHWz3XZOYe0OBHqXS1/wDNVd8Um9gqsthGtW5JJo6R3VlvLDfg8DxkY72gO+S7mrM1/wDNVd8Um9gojLcflDvC1zpb8nm9DJ7JWRmeUO8LXOlfyeb0MnslFlkJuQ7gtZapeb6P4nT/AGTVk5uQ7gtY6peb6P4nT/ZNQl6y4K/8VJ6N/slc64K/8VJ6N/slEY/ZkO4LUerXmam/ZsX2AWXGZDuC1Hq15mpv2bF9gEWVLbFPO0PoJvYV16+aqN0lRSQYCUdeF597K0Hd9RuWnscqT2KedofQTewtHISx5PA5jnMe0texxa5hFi1zTYtI53FlfuxrXPwul8Eldeoo2gAk4yQZMd2keSfkniortw1N6KUaRib4uchk4GTZbWbJ3OAse0D9JV7qxrBLQVUVVFiY3dZmQkjOD4z3j5jY8EEhP5y/vn+pWkQsz0NayfWCOaM3jm0qyRhyJa+cOGHDArS6Do6d0xFR08tTMbRwsLjzJyDB2k2A7Sso6TrjPNLOWtYZpXyFjRZjS9xdujsxVk7bdcOnnbo+Ekx07gZbY785GDMM90H6Tv1V79PsmA0G6nLB4e+1TvcRO0Hdgvy3SWd7iUEU2Ka1eDVppJHWhrbAXybO3yD6xdvfurQCx2x7mOBBLXscCDk5rgbg9hBC1LqNrM3SNDFU4dIRuStHvZm4PHccHDscEJe+iIiCIiAiIgIiICIiD4mlDGue42a0Ek8gBclUBtE2iP0i/oYS5lEx2DcnTEZSP7OQ4ZnHLQSqTaZsv8utoWY4ump2jPiZYx/Ej1jksZbLhtdqm76nXadlRIiLF1a1Nl2zQShldWNBi8qGA4h/KV4/R5DjmcMDciz7s72iP0c/oZi59G92Lc3QuOcjBy5jjmMc78pKuOVjZI3tfG9oc17TdrgciCsocrxKm7F3Nzpt2cy4qmpZEx0kjmsYxpc57jZrWjEkngEqalkTHSSOaxjGlznuNmtaMSSeAVCbRdor9IPMMJcyiY7AZOmcMpHjgOQ9Zxysy8+l0tWoqxHTeXu6S22SCua6BgdQRktcwi0kwJxlBPkHDqj588LW0RpeGrhZPA8PjeMDxB4tI4EZELKikupGu82jJt5t307yOlhvg4fpt5PH8cj2YxLc6rhlE0R4UYmPf5aTRdLQ+mIauFk8Dw+N4uDxB4tI4EcQu6s3OTExOJfjnAC5wA4rOOu+nZdN6UbDTdeMP6Cmb70gnrTHkDbeJ4NaOS0Bp3RPhdPJTmWSFszdxz493f3T5TQXAgXFxlkVG9T9llHoyd1RG+aWUsLGmTcIYCesW7rRibAd3eURINWtAxUNLFSxeTE2xdkXvOLpD2kklRra5qp4dQOext6ikvLHbNzbeMjHe0X72hThEGQdHV8lPLHPE7dkhe17HfrNNxfmP5FaN09puOt0DUVUfkzUErrcWu3CHMPaHAj1Lx63YRo+SR8gnqoxI9zujaYtxm8b7rbsJsL4L3dDbO4aaiqKAVFRJT1QeDvFm/Hvt3X7hDbC+BxBx70VmdnlDvWudK/k83oZPZKr8bBNGg38IrfpxfdqxqiAPY5huA9rmkjOzhY2+dBj1mQ7gtI6ta/6KjoqWN9fTNfHSwNc0vxa5sbQWntuF5I2BaN+EVv04vu0/wAA9G/CK36cX3aCUf4kaH/7jS/TC71Np6lrIJn0s8c7GNc1zmHeAdu3se2xChP+AejfhFb9OL7tSnVTUen0bBLBDJM9k7i5xkLS4EtDMN1oGQRGW2ZDuC1Hq15mpv2bF9gFFxsC0aP9RW4frxfdqfUOiGQ0rKRrnGOOBsIcbb+61m4CbC17diKz/sU87Q+gm9haOUG1U2SUmjqltVFPUvexjmhrzHukOFieqwH+KnKI6emNFRVcEtPM3eimYWuHHHJw5EGxHaAsraw6DloamWll8uJ1t7IPacWyDsIsf4cFrVRLXPZrSaUfHLM+WKSJpbvx7oL2E3DXbzTkb2/8igoDUnzlQ/Haf7Rq0NtA1tbo2ifMCOnf4uBp4ykYOI5AXce63FeBorYjRU08NQypq3PglZI1rjFukscHAGzL2wXra47NodKSsknqalgiZusiYYwxtzdzus0m5w+iEVWGxzVN1bWOrp7vipn713Y9LUnrAk8bX3z2lqv5eZq5q/DQU0dLADuRg9Y233uJu57iBiSV6aIzxtk1U8ErjPG20Fbd4tk2YfjW+u4f8o8lz7E9avBqw0j3WhrbBt8mztHUPrF29+6rm1t1Ug0lTmnnL2t32va9lt9jm8W3BGRIyyKhcewWha4ObWVrXNIc1wMQLXA3Dh4vO6Ks5F8xtIABO8QBd2AJPOwX0iCIiAiIgIiICIiAiIgqjaZsv39+soWdfF0tO0eXxMkYHvuY45jHA1h+DVd8Dq/qZP7VqZFjhtbHE7lqjlmMss/g1XfA6v6mT+1TTZ5p/SOjn9FLR1j6N7uszoZS6InORnV+cce/O8kTDK7xPxaZorojH5RKKjl0pKJahj4tHxPvFSvaWvqntOE87DiIwcWsOeZ4BQLaRsufC41VDG58Lz16dgLnROJ8pjRiWdnve7K6kVw8lnWV2a4mjp22/vuyx+Dtb8DqvqZP7V+fg7W/A6r6mT+1aoRTlbD/AGK/o92fNSdK6T0ZNvNpKt9O8jpYOiks4fpt6uDx/HI9l90Fa2aNsrN4NeLgOaWPHY5rhcFdhFYjDXarUxfnm5cSIiKvIIiICIiAiIgIiICIiAiIgIiICIiAiIgIiICIiAiIgIiICIiAiIgIiICIiAiIgIiICIiAiIgIiICIiAiIgIiICIiAiIgIiICIiAiIgIiICIiAiIgIiICIiAiIgIiICIiAiIgIiICIiAiIgIiICIiAiIgIiICIiAiIgIiICIiAiIgIiICIiAiIgIiICIiAiIgIiICIiAiIg//Z">
            <a:extLst>
              <a:ext uri="{FF2B5EF4-FFF2-40B4-BE49-F238E27FC236}">
                <a16:creationId xmlns:a16="http://schemas.microsoft.com/office/drawing/2014/main" id="{7B1C7051-DD42-FE19-827F-EF6D7B221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9639" name="AutoShape 10" descr="data:image/jpeg;base64,/9j/4AAQSkZJRgABAQAAAQABAAD/2wCEAAkGBg8QEBIQEA8PEA8PEBMUFA8VFBUREBESFRYZFBUQFRQYHCgeFxovHRYWHy8sJCcpLi0sGCIxNTAsNyYrLCkBCQoKDgwOFw8PGjUlHyQ1LDApKTUpNSopMCosKSkqLDA1LykpLCkpNTAsKSkpNCopKSwyKTApKSkpLCwqKTIxKf/AABEIAIkBbwMBIgACEQEDEQH/xAAcAAEAAwADAQEAAAAAAAAAAAAABgcIAwQFAgH/xABNEAABAwICBgQHCgwEBwAAAAABAAIDBBEhMQUGBxJBURMiYXEUIzI1c4GyFUJUdIKRkpOz0xYzNDZSYnWFocHE0hdDRNEIGFNVcqKj/8QAGgEBAQADAQEAAAAAAAAAAAAAAAECBQYEA//EACkRAQABAwIEBQUBAAAAAAAAAAABAgMRBEEFEjFREyEjoeFSYXGB8BX/2gAMAwEAAhEDEQA/ALxREQEREBERAREQEREBERAREQEREBERAREQEREBERAREQEREBERAREQEREBERAREQEREBERAREQEREBERAREQEREBFVG07afub9FRP6+LZqhp8jnFGR77meGQxyq33eq/hVT9dJ/usctrY4Xcu0c0zhqlFlb3frPhVT9dJ/upzs51XrtIPE89TVsomO/wCtIHTuGbGHewbzPqGNyGWV3hng0zXXX5fheCKJUtfLo2RtPVPdJRSO3aesebuiccqaocf/AFec8ioFtH2ovmcaWhkcyFh69QwlrpXA5McMQzt993Z3LyWdHXdr5aenfb++y6kWWPwkrfhlV9dJ/cn4SVvwyq+uk/uUy9/+PX9Xs1OiofUDQ+k9JSbxra2Okjd4yUTSAuOfRM62Lu3gPUDelPAGNaxt91oAFyXGwwxcSST2lWJy12p08WKuXmzLkREVeUREQEREBERAREQEREBERAREQEREBERAREQEREBERAREQEREBERAREQFU207afu79FRP62LZqhp8ngYozz5nhkMbkWvJGHNLXC4cCCOYOBCoDaLs6fo95mhDn0Tzgc3Qk5Rv7OR9Rxzktlw2i1Vd9TrtGyEIiLB1ad7ONnD69wqKgOZRMPc6dwzY08G8z6hjci+aenZGxscbWsYxoa1jRZrWjAAAZBVPst2lACOgq3BtgGQTHAWybC/lyB9R4XtxZQ5TiNd2buLnTbthwVtFHNG6KVjXxyNLXMcLhwPAqgdoWz2TR0nSR7z6OR3VfmYyf8t/8jx71oVcNZRxzRuilY18cjS1zHC4cDwKsxl8dJq6tPVmOm8MmqXag6gy6Sl3nb0dJG7xkvFxz6KPm7meHzAyiTYk/wAP3RJbR56+/cdMBf8AEW/S/Wytjngba0fo+KniZDCxscUbbNYMgP5nj2rGIbfV8TpiiIsz5z7fJo/R8VPEyGFjY4o22awZAfzPG/FdhEWbnZmZ85edrDpc0lNLU9E+YQt33RsIDyweU4XwwFz3Aquv+YGk+BVP0o/91aj2BwIIBBFiDiCDmCFl3X7Vc6OrpYACIXHpITzhcTui/MEFvye1BpPV7TkVdTRVUN9yZt7HymkYOY63EEEepeiqR2E61bksmj5HdWa8sN+EjR4xg72je+QeauuWVrGlziGtaCS4mwAGJJPAIjwNdNeKbRUTJJg97pX7rImbu+6wu53WIFhh84XW0PtBiqaCfSApqiOnpw89bc35ejF37gDrYZYkY35KmtOV82sGl2siuI3u6OG4wjp2kl0zhztd57wOSuXWnRcVLoSqp4W7sUNDKxo42DDieZOZ7SUEdG3zR5NvBqz5ovvFZFTOGMc8gkMa5xAzIaL2/gsgM8od4WudK/k83oZPZKKrgf8AEDQ/BKz/AOX96snRlcJ4Ip2gtbNEyQNNt4B7Q4A244rIDch3Bay1S830fxOn+yag9ZfE0u61zjk1pPbgLr7XBX/ipPRv9koitxt/0ef9NW49kX3isGg0uyaljq2tcI5YGzBptvhrmb4BsbXt2rIzMh3Baj1a8zU37Ni+wCKig2/6P+DVvzRfeKxNE6UiqoI6iF29FMwPaeNjwPIg3B7QVkNuQ7grY2H65dFKdHTO8XMS+AnJstrui7nAXHaD+kgu9EREQP8AxdpfD/c/wep6XwrwbpPF9Hv7/R73lX3b45XXY112lx6KmZHLSTyNlZvMlYWBhsbObicxh9IKoj+cv75/qFcW0/VT3QoHtY29RB42HmXNHWj+U2477ckHlau7aqSsqYqbweaEzO3WyPLCzfI6rTY3xOA7SFYix0yQtIc0lrmkEOGBBGII5Fal1E1mGkaGGow6S25K0e9mZg/uBwcOxwRUgUA0ttko4Kt9GynqaiRkgivF0Za+UkAxt3nAk7x3e8L0Np2uHudROcwgVM944RxDrdaW3Jox7y0cVX+xDU/pZXaSmF2QkshvjvTEdeXHOwNu9x4tRFs12ssMLhEWzSVBYHmnhjdPIxp98/cFmi4IBJF7G112NFaZhqQ4xOO9G7dkjc10csTrX3XxvAc02xxGIxF1CaugllqH0zHBlQdIyTy7zntElK6ne2CS0cjHyMBDI+q7quZj29/VAvfUQklzpafRkcFY8vEhNTvMcyJzxg97R0xOZAlF80E1REQEREBERAREQFxVVKyVjo5GtfG9pa5jhdrmnMELlRDoz9tE2dP0e8zQhz6J7sHZuhJyjeeXI8cjjnCFrOqpWSsdHIxr43tLXMcLtc05ghUFtE2dv0e8zQhz6J7sHZuhJ/y3nlyPHI454TGHS6DX+J6dzrtPf5QlW9sx2nX3KKtfjg2Gocc+AikJ48AfUeZqFEbDUaei/Ry1fqezXCKpdmO0++5RVr8cGw1DjnwEUhPHgD6jwJtpZROXI6jT12K+WoREVfAREQFX+2XVTwuh8Ijbeei3pBzdDbxrPmAd8ntVgL8c0EWOIPDggyDo+ukgljniduyQva9juTmm49X8lbW0zaZHPo+CGldZ9dEHzAHGKMGzoT2l7XNPY0/pBQTaJqt7nV8kLQRC/wAZCeHRuJ6nyTdvqB4rj2f6vx12kIKeVwbE4l7gcDI1g3jEO02t3X5Iq2dimp3g1Ma2Vtp6to3Ac2U+bfW42d3Bqlmv/mqu+KTewV7zGAAAAAAWAGAA5ALwdf8AzVXfFJvYKIy0zyh3rXOlfyeb0MnslZGZ5Q71rnS35PN6GT2SiyyE3IdwWstUvN9H8Tp/smrJrch3Bay1S830fxOn+yahL1lwV/4qT0b/AGSudcFf+Kk9G/2SiMfsyHcFqPVrzNTfs2L7ALLjMh3Baj1a8zU37Ni+wCLLM+itFyVBcyIbz2QPl3eLmxt3nAcza59S4IJ3Mc17HFr2ODmvGBa4G4cDzuAVNdinnaH0E3sLi2p6ne59aTG21LU70kVsmG/Xh9RIt2OHJBeGoWtjdJUUc+Alb1JmD3srRjhyODh2HsUjWatl2uXudWjpHWpam0c3JuPUm9RJv+q5y0pdEZvP5y/vn+oWkFm8/nL++f6haRCKzhtb1U8Br3PY21PV3lZbJr7+Nj9TjfueOS7mxjW4UlW6nleG09WLbxNmsmaCWuJOQIu0/J5K2NpWqnuhQSRtbeeLxsPMvaDdnyhdveQeCzJZBNtYdJTaf0s2OC/Rud0UAOTIWm7p3Duu8+ocAtB6G0TFSQRU8Ld2OFga0cTbNx5km5PaSq22D6uxNp5K4ua+aV7ogBnExhBLTyc42PcG9qtZEdPSOh6apAFRBDOGm7RIxr90nMjeGHqXNSUccTBHFGyONuTGNDGN7mjALmRAREQEREBERAREQERcVVVMiY6SR7WRsaXOe42a0DMkodSqqmRMdJI9rI2NLnPcbNaBmSVQW0TaLJpB5hhLmUTHYNydMRlI8cuQ4ZnHJtE2iP0g8wwlzKNjsG5OmIykeOXIcMzjlCVhM5dLoNB4eLlzrtHb5ERWrsx2Y7+5W1rPF4Ohp3Dy+IlkB97yHHM4Zmx1GoosUc1T92Y7Md/cra1nUwdDTuHl8RLID73kOOZwzuJEWURhyOo1Fd+vmq/UdhERV5xERARFGNomtw0bRPlBHTyeLgbzkI8sjk0Xce4DigqrbfrNHU1bKWMNIot4PkzcZX23oweQDRf9a/JV7o+vkp5Y54nbskL2vY7k5puL9nPsVh7GdUTV1Tq6cF8VM+7S7Hpak9a557t949pb2qO7SdVPc6vkjaLQS+Nh5BjjjH8k3b3W5orRermm462lhqo/JmYHWz3XZOYe0OBHqXS1/wDNVd8Um9gqsthGtW5JJo6R3VlvLDfg8DxkY72gO+S7mrM1/wDNVd8Um9gojLcflDvC1zpb8nm9DJ7JWRmeUO8LXOlfyeb0MnslFlkJuQ7gtZapeb6P4nT/AGTVk5uQ7gtY6peb6P4nT/ZNQl6y4K/8VJ6N/slc64K/8VJ6N/slEY/ZkO4LUerXmam/ZsX2AWXGZDuC1Hq15mpv2bF9gEWVLbFPO0PoJvYV16+aqN0lRSQYCUdeF597K0Hd9RuWnscqT2KedofQTewtHISx5PA5jnMe0texxa5hFi1zTYtI53FlfuxrXPwul8Eldeoo2gAk4yQZMd2keSfkniortw1N6KUaRib4uchk4GTZbWbJ3OAse0D9JV7qxrBLQVUVVFiY3dZmQkjOD4z3j5jY8EEhP5y/vn+pWkQsz0NayfWCOaM3jm0qyRhyJa+cOGHDArS6Do6d0xFR08tTMbRwsLjzJyDB2k2A7Sso6TrjPNLOWtYZpXyFjRZjS9xdujsxVk7bdcOnnbo+Ekx07gZbY785GDMM90H6Tv1V79PsmA0G6nLB4e+1TvcRO0Hdgvy3SWd7iUEU2Ka1eDVppJHWhrbAXybO3yD6xdvfurQCx2x7mOBBLXscCDk5rgbg9hBC1LqNrM3SNDFU4dIRuStHvZm4PHccHDscEJe+iIiCIiAiIgIiICIiD4mlDGue42a0Ek8gBclUBtE2iP0i/oYS5lEx2DcnTEZSP7OQ4ZnHLQSqTaZsv8utoWY4ump2jPiZYx/Ej1jksZbLhtdqm76nXadlRIiLF1a1Nl2zQShldWNBi8qGA4h/KV4/R5DjmcMDciz7s72iP0c/oZi59G92Lc3QuOcjBy5jjmMc78pKuOVjZI3tfG9oc17TdrgciCsocrxKm7F3Nzpt2cy4qmpZEx0kjmsYxpc57jZrWjEkngEqalkTHSSOaxjGlznuNmtaMSSeAVCbRdor9IPMMJcyiY7AZOmcMpHjgOQ9Zxysy8+l0tWoqxHTeXu6S22SCua6BgdQRktcwi0kwJxlBPkHDqj588LW0RpeGrhZPA8PjeMDxB4tI4EZELKikupGu82jJt5t307yOlhvg4fpt5PH8cj2YxLc6rhlE0R4UYmPf5aTRdLQ+mIauFk8Dw+N4uDxB4tI4EcQu6s3OTExOJfjnAC5wA4rOOu+nZdN6UbDTdeMP6Cmb70gnrTHkDbeJ4NaOS0Bp3RPhdPJTmWSFszdxz493f3T5TQXAgXFxlkVG9T9llHoyd1RG+aWUsLGmTcIYCesW7rRibAd3eURINWtAxUNLFSxeTE2xdkXvOLpD2kklRra5qp4dQOext6ikvLHbNzbeMjHe0X72hThEGQdHV8lPLHPE7dkhe17HfrNNxfmP5FaN09puOt0DUVUfkzUErrcWu3CHMPaHAj1Lx63YRo+SR8gnqoxI9zujaYtxm8b7rbsJsL4L3dDbO4aaiqKAVFRJT1QeDvFm/Hvt3X7hDbC+BxBx70VmdnlDvWudK/k83oZPZKr8bBNGg38IrfpxfdqxqiAPY5huA9rmkjOzhY2+dBj1mQ7gtI6ta/6KjoqWN9fTNfHSwNc0vxa5sbQWntuF5I2BaN+EVv04vu0/wAA9G/CK36cX3aCUf4kaH/7jS/TC71Np6lrIJn0s8c7GNc1zmHeAdu3se2xChP+AejfhFb9OL7tSnVTUen0bBLBDJM9k7i5xkLS4EtDMN1oGQRGW2ZDuC1Hq15mpv2bF9gFFxsC0aP9RW4frxfdqfUOiGQ0rKRrnGOOBsIcbb+61m4CbC17diKz/sU87Q+gm9haOUG1U2SUmjqltVFPUvexjmhrzHukOFieqwH+KnKI6emNFRVcEtPM3eimYWuHHHJw5EGxHaAsraw6DloamWll8uJ1t7IPacWyDsIsf4cFrVRLXPZrSaUfHLM+WKSJpbvx7oL2E3DXbzTkb2/8igoDUnzlQ/Haf7Rq0NtA1tbo2ifMCOnf4uBp4ykYOI5AXce63FeBorYjRU08NQypq3PglZI1rjFukscHAGzL2wXra47NodKSsknqalgiZusiYYwxtzdzus0m5w+iEVWGxzVN1bWOrp7vipn713Y9LUnrAk8bX3z2lqv5eZq5q/DQU0dLADuRg9Y233uJu57iBiSV6aIzxtk1U8ErjPG20Fbd4tk2YfjW+u4f8o8lz7E9avBqw0j3WhrbBt8mztHUPrF29+6rm1t1Ug0lTmnnL2t32va9lt9jm8W3BGRIyyKhcewWha4ObWVrXNIc1wMQLXA3Dh4vO6Ks5F8xtIABO8QBd2AJPOwX0iCIiAiIgIiICIiAiIgqjaZsv39+soWdfF0tO0eXxMkYHvuY45jHA1h+DVd8Dq/qZP7VqZFjhtbHE7lqjlmMss/g1XfA6v6mT+1TTZ5p/SOjn9FLR1j6N7uszoZS6InORnV+cce/O8kTDK7xPxaZorojH5RKKjl0pKJahj4tHxPvFSvaWvqntOE87DiIwcWsOeZ4BQLaRsufC41VDG58Lz16dgLnROJ8pjRiWdnve7K6kVw8lnWV2a4mjp22/vuyx+Dtb8DqvqZP7V+fg7W/A6r6mT+1aoRTlbD/AGK/o92fNSdK6T0ZNvNpKt9O8jpYOiks4fpt6uDx/HI9l90Fa2aNsrN4NeLgOaWPHY5rhcFdhFYjDXarUxfnm5cSIiKvIIiICIiAiIgIiICIiAiIgIiICIiAiIgIiICIiAiIgIiICIiAiIgIiICIiAiIgIiICIiAiIgIiICIiAiIgIiICIiAiIgIiICIiAiIgIiICIiAiIgIiICIiAiIgIiICIiAiIgIiICIiAiIgIiICIiAiIgIiICIiAiIgIiICIiAiIgIiICIiAiIgIiICIiAiIgIiICIiAiIg//Z">
            <a:extLst>
              <a:ext uri="{FF2B5EF4-FFF2-40B4-BE49-F238E27FC236}">
                <a16:creationId xmlns:a16="http://schemas.microsoft.com/office/drawing/2014/main" id="{27E0C433-ABD7-353D-9442-A0364B1489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69640" name="Picture 11" descr="E:\颜露新文档\教学\本科生 教学任务\XILINX.jpg">
            <a:extLst>
              <a:ext uri="{FF2B5EF4-FFF2-40B4-BE49-F238E27FC236}">
                <a16:creationId xmlns:a16="http://schemas.microsoft.com/office/drawing/2014/main" id="{87E247C1-533A-D86A-5B5C-CAE28526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3773488"/>
            <a:ext cx="349567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1" name="Picture 12" descr="E:\颜露新文档\教学\本科生 教学任务\ALTERA.jpg">
            <a:extLst>
              <a:ext uri="{FF2B5EF4-FFF2-40B4-BE49-F238E27FC236}">
                <a16:creationId xmlns:a16="http://schemas.microsoft.com/office/drawing/2014/main" id="{FAAAB6A2-8E44-88A5-C7A6-B3AD0999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4941888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2" name="Picture 13" descr="E:\颜露新文档\教学\本科生 教学任务\MICROSEMI.jpg">
            <a:extLst>
              <a:ext uri="{FF2B5EF4-FFF2-40B4-BE49-F238E27FC236}">
                <a16:creationId xmlns:a16="http://schemas.microsoft.com/office/drawing/2014/main" id="{94A7C5A3-8EB0-AE55-0F9B-893A884C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3" y="3613150"/>
            <a:ext cx="18256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3" name="Picture 15" descr="E:\颜露新文档\教学\本科生 教学任务\lattice.jpg">
            <a:extLst>
              <a:ext uri="{FF2B5EF4-FFF2-40B4-BE49-F238E27FC236}">
                <a16:creationId xmlns:a16="http://schemas.microsoft.com/office/drawing/2014/main" id="{7FED67A5-96B1-B9D4-3331-F22041764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3" y="5516563"/>
            <a:ext cx="18954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2" descr="E:\颜露新文档\教学\本科生 教学任务\Kintex.jpg">
            <a:extLst>
              <a:ext uri="{FF2B5EF4-FFF2-40B4-BE49-F238E27FC236}">
                <a16:creationId xmlns:a16="http://schemas.microsoft.com/office/drawing/2014/main" id="{8AC6FAC2-4CB7-BA97-3F03-1618E5DD4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32317" t="25036" r="30040" b="22538"/>
          <a:stretch/>
        </p:blipFill>
        <p:spPr bwMode="auto">
          <a:xfrm>
            <a:off x="6724650" y="1628775"/>
            <a:ext cx="1735138" cy="172878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AFEA046E-4100-B380-0247-3AA564403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825" y="573088"/>
            <a:ext cx="7624763" cy="815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图像处理器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国产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zh-CN" altLang="en-US" sz="3600" b="1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37DEEC6E-ED74-3290-A107-4BC8F21085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8775" y="1352550"/>
            <a:ext cx="3636963" cy="50482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复旦微电子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航天</a:t>
            </a:r>
            <a:r>
              <a:rPr lang="en-US" altLang="zh-CN" sz="2400" dirty="0">
                <a:latin typeface="+mn-ea"/>
              </a:rPr>
              <a:t>772</a:t>
            </a:r>
            <a:r>
              <a:rPr lang="zh-CN" altLang="en-US" sz="2400" dirty="0">
                <a:latin typeface="+mn-ea"/>
              </a:rPr>
              <a:t>所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紫光同创（</a:t>
            </a:r>
            <a:r>
              <a:rPr lang="en-US" altLang="zh-CN" sz="2400" dirty="0">
                <a:latin typeface="+mn-ea"/>
              </a:rPr>
              <a:t>2013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安路科技（</a:t>
            </a:r>
            <a:r>
              <a:rPr lang="en-US" altLang="zh-CN" sz="2400" dirty="0">
                <a:latin typeface="+mn-ea"/>
              </a:rPr>
              <a:t>2011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高云半导体（</a:t>
            </a:r>
            <a:r>
              <a:rPr lang="en-US" altLang="zh-CN" sz="2400" dirty="0">
                <a:latin typeface="+mn-ea"/>
              </a:rPr>
              <a:t>2014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京微齐力（</a:t>
            </a:r>
            <a:r>
              <a:rPr lang="en-US" altLang="zh-CN" sz="2400" dirty="0">
                <a:latin typeface="+mn-ea"/>
              </a:rPr>
              <a:t>2017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西安智多晶（</a:t>
            </a:r>
            <a:r>
              <a:rPr lang="en-US" altLang="zh-CN" sz="2400" dirty="0">
                <a:latin typeface="+mn-ea"/>
              </a:rPr>
              <a:t>2013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上海遨格芯（</a:t>
            </a:r>
            <a:r>
              <a:rPr lang="en-US" altLang="zh-CN" sz="2400" dirty="0">
                <a:latin typeface="+mn-ea"/>
              </a:rPr>
              <a:t>2015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成都华微电子（</a:t>
            </a:r>
            <a:r>
              <a:rPr lang="en-US" altLang="zh-CN" sz="2400" dirty="0">
                <a:latin typeface="+mn-ea"/>
              </a:rPr>
              <a:t>2000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b="1" dirty="0"/>
          </a:p>
        </p:txBody>
      </p:sp>
      <p:sp>
        <p:nvSpPr>
          <p:cNvPr id="73732" name="灯片编号占位符 2">
            <a:extLst>
              <a:ext uri="{FF2B5EF4-FFF2-40B4-BE49-F238E27FC236}">
                <a16:creationId xmlns:a16="http://schemas.microsoft.com/office/drawing/2014/main" id="{DE87C36E-5B86-18B8-63F7-D0DA7110F3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fld id="{C72DFC07-0898-4E3F-B7DC-9D00F2018562}" type="slidenum">
              <a:rPr lang="en-US" altLang="zh-CN" sz="1100">
                <a:solidFill>
                  <a:srgbClr val="D08D2C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 typeface="Wingdings 2" panose="05020102010507070707" pitchFamily="18" charset="2"/>
                <a:buNone/>
              </a:pPr>
              <a:t>19</a:t>
            </a:fld>
            <a:endParaRPr lang="en-US" altLang="zh-CN" sz="1100">
              <a:solidFill>
                <a:srgbClr val="D08D2C"/>
              </a:solidFill>
              <a:ea typeface="宋体" panose="02010600030101010101" pitchFamily="2" charset="-122"/>
            </a:endParaRPr>
          </a:p>
        </p:txBody>
      </p:sp>
      <p:pic>
        <p:nvPicPr>
          <p:cNvPr id="73733" name="图片 5">
            <a:extLst>
              <a:ext uri="{FF2B5EF4-FFF2-40B4-BE49-F238E27FC236}">
                <a16:creationId xmlns:a16="http://schemas.microsoft.com/office/drawing/2014/main" id="{70925F49-E760-693A-6966-21E99321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20"/>
          <a:stretch>
            <a:fillRect/>
          </a:stretch>
        </p:blipFill>
        <p:spPr bwMode="auto">
          <a:xfrm>
            <a:off x="5724525" y="1484313"/>
            <a:ext cx="1520825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图片 9">
            <a:extLst>
              <a:ext uri="{FF2B5EF4-FFF2-40B4-BE49-F238E27FC236}">
                <a16:creationId xmlns:a16="http://schemas.microsoft.com/office/drawing/2014/main" id="{7AA616BC-1F42-D7B1-A530-12E0A0D5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/>
          <a:stretch>
            <a:fillRect/>
          </a:stretch>
        </p:blipFill>
        <p:spPr bwMode="auto">
          <a:xfrm>
            <a:off x="7369175" y="1484313"/>
            <a:ext cx="1455738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1FCD421-D3FE-FE80-B7CD-4E3EE22FD79C}"/>
              </a:ext>
            </a:extLst>
          </p:cNvPr>
          <p:cNvSpPr/>
          <p:nvPr/>
        </p:nvSpPr>
        <p:spPr>
          <a:xfrm>
            <a:off x="6456363" y="3044825"/>
            <a:ext cx="1970087" cy="403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+mn-ea"/>
              </a:rPr>
              <a:t>复旦微电子</a:t>
            </a:r>
            <a:r>
              <a:rPr lang="en-US" altLang="zh-CN" dirty="0">
                <a:latin typeface="+mn-ea"/>
              </a:rPr>
              <a:t>FPGA</a:t>
            </a:r>
          </a:p>
        </p:txBody>
      </p:sp>
      <p:pic>
        <p:nvPicPr>
          <p:cNvPr id="73736" name="图片 7">
            <a:extLst>
              <a:ext uri="{FF2B5EF4-FFF2-40B4-BE49-F238E27FC236}">
                <a16:creationId xmlns:a16="http://schemas.microsoft.com/office/drawing/2014/main" id="{E43B1DDE-9F27-906B-EEDB-28D95641D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1" t="9755" r="29468" b="50000"/>
          <a:stretch>
            <a:fillRect/>
          </a:stretch>
        </p:blipFill>
        <p:spPr bwMode="auto">
          <a:xfrm>
            <a:off x="4364038" y="4046538"/>
            <a:ext cx="1465262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7" name="图片 8">
            <a:extLst>
              <a:ext uri="{FF2B5EF4-FFF2-40B4-BE49-F238E27FC236}">
                <a16:creationId xmlns:a16="http://schemas.microsoft.com/office/drawing/2014/main" id="{1886E4A2-D086-27BC-F5BE-EE626D22E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4" t="9991" r="29784" b="50462"/>
          <a:stretch>
            <a:fillRect/>
          </a:stretch>
        </p:blipFill>
        <p:spPr bwMode="auto">
          <a:xfrm>
            <a:off x="5988050" y="4076700"/>
            <a:ext cx="145415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8" name="图片 11">
            <a:extLst>
              <a:ext uri="{FF2B5EF4-FFF2-40B4-BE49-F238E27FC236}">
                <a16:creationId xmlns:a16="http://schemas.microsoft.com/office/drawing/2014/main" id="{006908B1-CDDF-D392-DD87-2D02AB986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7" t="9924" r="30264" b="51135"/>
          <a:stretch>
            <a:fillRect/>
          </a:stretch>
        </p:blipFill>
        <p:spPr bwMode="auto">
          <a:xfrm>
            <a:off x="7539038" y="4087813"/>
            <a:ext cx="1422400" cy="14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DEEE38D-FD6F-619D-DE7B-A203BB9A0B26}"/>
              </a:ext>
            </a:extLst>
          </p:cNvPr>
          <p:cNvSpPr/>
          <p:nvPr/>
        </p:nvSpPr>
        <p:spPr>
          <a:xfrm>
            <a:off x="5988050" y="5589588"/>
            <a:ext cx="1739900" cy="403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+mn-ea"/>
              </a:rPr>
              <a:t>紫光同创</a:t>
            </a:r>
            <a:r>
              <a:rPr lang="en-US" altLang="zh-CN" dirty="0">
                <a:latin typeface="+mn-ea"/>
              </a:rPr>
              <a:t>FPGA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E96F24-AFD5-A1C7-2EB2-C909FD2B33ED}"/>
              </a:ext>
            </a:extLst>
          </p:cNvPr>
          <p:cNvSpPr/>
          <p:nvPr/>
        </p:nvSpPr>
        <p:spPr>
          <a:xfrm>
            <a:off x="4710113" y="3690938"/>
            <a:ext cx="771525" cy="396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dirty="0">
                <a:latin typeface="+mn-ea"/>
              </a:rPr>
              <a:t>Titan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4024C42-58C9-F823-0F02-1C54BA792F9E}"/>
              </a:ext>
            </a:extLst>
          </p:cNvPr>
          <p:cNvSpPr/>
          <p:nvPr/>
        </p:nvSpPr>
        <p:spPr>
          <a:xfrm>
            <a:off x="6332538" y="3690938"/>
            <a:ext cx="828675" cy="396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dirty="0">
                <a:latin typeface="+mn-ea"/>
              </a:rPr>
              <a:t>Logos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814BDE-AEA7-720B-AF46-86B727D08ADD}"/>
              </a:ext>
            </a:extLst>
          </p:cNvPr>
          <p:cNvSpPr/>
          <p:nvPr/>
        </p:nvSpPr>
        <p:spPr>
          <a:xfrm>
            <a:off x="7740650" y="3690938"/>
            <a:ext cx="979488" cy="396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dirty="0" err="1">
                <a:latin typeface="+mn-ea"/>
              </a:rPr>
              <a:t>Compa</a:t>
            </a:r>
            <a:endParaRPr lang="en-US" altLang="zh-CN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1910B-A119-71F5-A7BF-602EE4E750A8}"/>
              </a:ext>
            </a:extLst>
          </p:cNvPr>
          <p:cNvSpPr/>
          <p:nvPr/>
        </p:nvSpPr>
        <p:spPr>
          <a:xfrm>
            <a:off x="0" y="5999163"/>
            <a:ext cx="9144000" cy="4984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差距：制程工艺、创新架构、软件生态</a:t>
            </a:r>
            <a:endParaRPr lang="en-US" altLang="zh-CN" sz="2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DE6FCF6-2C5D-E7AB-97B0-239656251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参考书籍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E341167F-CC02-900D-D920-93D7D294DD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en-US" sz="2800" i="1" dirty="0">
                <a:latin typeface="Times New Roman" pitchFamily="18" charset="0"/>
                <a:cs typeface="Times New Roman" pitchFamily="18" charset="0"/>
              </a:rPr>
              <a:t>原魁，何文浩，肖晗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FPGA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的嵌入式图像处理系统设计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，电子工业出版社，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2013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年（中译版）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zh-CN" sz="2800" i="1" dirty="0">
                <a:latin typeface="Times New Roman" pitchFamily="18" charset="0"/>
                <a:cs typeface="Times New Roman" pitchFamily="18" charset="0"/>
              </a:rPr>
              <a:t>卞红雨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TMS320C6000</a:t>
            </a:r>
            <a:r>
              <a:rPr lang="zh-CN" altLang="zh-CN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系列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DSP</a:t>
            </a:r>
            <a:r>
              <a:rPr lang="zh-CN" altLang="zh-CN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zh-CN" altLang="zh-CN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与外设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，清华大学出版社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梁晓峣，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昇腾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处理器架构与编程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，清华大学出版社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en-US" altLang="zh-CN" dirty="0"/>
          </a:p>
        </p:txBody>
      </p:sp>
      <p:sp>
        <p:nvSpPr>
          <p:cNvPr id="19460" name="灯片编号占位符 5">
            <a:extLst>
              <a:ext uri="{FF2B5EF4-FFF2-40B4-BE49-F238E27FC236}">
                <a16:creationId xmlns:a16="http://schemas.microsoft.com/office/drawing/2014/main" id="{2AD694A0-6C66-04B7-49E4-615C1AB2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C09994-4194-4AEC-8369-288B3BC49550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050">
            <a:extLst>
              <a:ext uri="{FF2B5EF4-FFF2-40B4-BE49-F238E27FC236}">
                <a16:creationId xmlns:a16="http://schemas.microsoft.com/office/drawing/2014/main" id="{2CFBD837-2567-37E5-6A15-82B2B2858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765175"/>
            <a:ext cx="7551738" cy="379413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spcAft>
                <a:spcPct val="50000"/>
              </a:spcAft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</a:t>
            </a:r>
            <a:r>
              <a:rPr lang="en-US" altLang="zh-CN" sz="3600" b="1" dirty="0"/>
              <a:t> FPGA </a:t>
            </a:r>
            <a:r>
              <a:rPr lang="zh-CN" altLang="en-US" sz="3600" b="1" dirty="0"/>
              <a:t>芯片分类</a:t>
            </a:r>
          </a:p>
        </p:txBody>
      </p:sp>
      <p:sp>
        <p:nvSpPr>
          <p:cNvPr id="41987" name="Rectangle 2051">
            <a:extLst>
              <a:ext uri="{FF2B5EF4-FFF2-40B4-BE49-F238E27FC236}">
                <a16:creationId xmlns:a16="http://schemas.microsoft.com/office/drawing/2014/main" id="{A49AF050-F1F0-FA1B-E1D5-E33FD17F22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373188"/>
            <a:ext cx="8864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FF0000"/>
                </a:solidFill>
              </a:rPr>
              <a:t>基于</a:t>
            </a:r>
            <a:r>
              <a:rPr lang="en-US" altLang="zh-CN" sz="2800" b="1" dirty="0">
                <a:solidFill>
                  <a:srgbClr val="FF0000"/>
                </a:solidFill>
              </a:rPr>
              <a:t>SRAM</a:t>
            </a:r>
            <a:r>
              <a:rPr lang="zh-CN" altLang="en-US" sz="2800" b="1" dirty="0">
                <a:solidFill>
                  <a:srgbClr val="FF0000"/>
                </a:solidFill>
              </a:rPr>
              <a:t>型</a:t>
            </a:r>
            <a:r>
              <a:rPr lang="en-US" altLang="zh-CN" sz="2800" b="1" dirty="0">
                <a:solidFill>
                  <a:srgbClr val="FF0000"/>
                </a:solidFill>
              </a:rPr>
              <a:t>FPGA</a:t>
            </a:r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/>
              <a:t>    </a:t>
            </a:r>
            <a:r>
              <a:rPr lang="en-US" altLang="zh-CN" sz="2400" b="1" dirty="0"/>
              <a:t>Xilinx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Altera</a:t>
            </a:r>
            <a:r>
              <a:rPr lang="zh-CN" altLang="en-US" sz="2400" b="1" dirty="0"/>
              <a:t>公司</a:t>
            </a:r>
            <a:endParaRPr lang="en-US" altLang="zh-CN" sz="2400" b="1" dirty="0"/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b="1" dirty="0"/>
              <a:t>    大规模、高性能</a:t>
            </a:r>
            <a:endParaRPr lang="en-US" altLang="zh-CN" sz="2800" b="1" dirty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FF0000"/>
                </a:solidFill>
              </a:rPr>
              <a:t>基于</a:t>
            </a:r>
            <a:r>
              <a:rPr lang="en-US" altLang="zh-CN" sz="2800" b="1" dirty="0">
                <a:solidFill>
                  <a:srgbClr val="FF0000"/>
                </a:solidFill>
              </a:rPr>
              <a:t>FLASH</a:t>
            </a:r>
            <a:r>
              <a:rPr lang="zh-CN" altLang="en-US" sz="2800" b="1" dirty="0">
                <a:solidFill>
                  <a:srgbClr val="FF0000"/>
                </a:solidFill>
              </a:rPr>
              <a:t>型</a:t>
            </a:r>
            <a:r>
              <a:rPr lang="en-US" altLang="zh-CN" sz="2800" b="1" dirty="0">
                <a:solidFill>
                  <a:srgbClr val="FF0000"/>
                </a:solidFill>
              </a:rPr>
              <a:t>FPGA</a:t>
            </a:r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/>
              <a:t>    </a:t>
            </a:r>
            <a:r>
              <a:rPr lang="en-US" altLang="zh-CN" sz="2400" b="1" dirty="0" err="1"/>
              <a:t>Actel</a:t>
            </a:r>
            <a:r>
              <a:rPr lang="zh-CN" altLang="en-US" sz="2400" b="1" dirty="0"/>
              <a:t>公司</a:t>
            </a:r>
            <a:endParaRPr lang="en-US" altLang="zh-CN" sz="2400" b="1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FF0000"/>
                </a:solidFill>
              </a:rPr>
              <a:t>CPLD</a:t>
            </a:r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/>
              <a:t>    </a:t>
            </a:r>
            <a:r>
              <a:rPr lang="en-US" altLang="zh-CN" sz="2400" b="1" dirty="0"/>
              <a:t>Xilinx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Altera</a:t>
            </a:r>
            <a:r>
              <a:rPr lang="zh-CN" altLang="en-US" sz="2400" b="1" dirty="0"/>
              <a:t>公司</a:t>
            </a:r>
            <a:endParaRPr lang="en-US" altLang="zh-CN" sz="2800" b="1" dirty="0"/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 dirty="0"/>
              <a:t>    </a:t>
            </a:r>
            <a:r>
              <a:rPr lang="zh-CN" altLang="en-US" sz="2400" b="1" dirty="0"/>
              <a:t>小规模</a:t>
            </a:r>
            <a:endParaRPr lang="en-US" altLang="zh-CN" sz="2400" b="1" dirty="0"/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endParaRPr lang="en-US" altLang="zh-CN" sz="2400" b="1" dirty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FF0000"/>
                </a:solidFill>
              </a:rPr>
              <a:t>反熔丝</a:t>
            </a:r>
            <a:r>
              <a:rPr lang="en-US" altLang="zh-CN" sz="2800" b="1" dirty="0">
                <a:solidFill>
                  <a:srgbClr val="FF0000"/>
                </a:solidFill>
              </a:rPr>
              <a:t>FPGA</a:t>
            </a:r>
          </a:p>
          <a:p>
            <a:pPr marL="0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 dirty="0"/>
              <a:t>    </a:t>
            </a:r>
            <a:r>
              <a:rPr lang="en-US" altLang="zh-CN" sz="2400" b="1" dirty="0" err="1"/>
              <a:t>Actel</a:t>
            </a:r>
            <a:r>
              <a:rPr lang="zh-CN" altLang="en-US" sz="2400" b="1" dirty="0"/>
              <a:t>公司， 高可靠应用场合</a:t>
            </a:r>
            <a:endParaRPr lang="en-US" altLang="zh-CN" sz="2400" b="1" dirty="0"/>
          </a:p>
        </p:txBody>
      </p:sp>
      <p:sp>
        <p:nvSpPr>
          <p:cNvPr id="74756" name="灯片编号占位符 2">
            <a:extLst>
              <a:ext uri="{FF2B5EF4-FFF2-40B4-BE49-F238E27FC236}">
                <a16:creationId xmlns:a16="http://schemas.microsoft.com/office/drawing/2014/main" id="{2CC23489-C766-CB2F-0D31-931E7059E8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fld id="{99A702D0-1E8F-4A03-9CBC-0396546ADEB5}" type="slidenum">
              <a:rPr lang="en-US" altLang="zh-CN" sz="1100">
                <a:solidFill>
                  <a:srgbClr val="D08D2C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 typeface="Wingdings 2" panose="05020102010507070707" pitchFamily="18" charset="2"/>
                <a:buNone/>
              </a:pPr>
              <a:t>20</a:t>
            </a:fld>
            <a:endParaRPr lang="en-US" altLang="zh-CN" sz="1100">
              <a:solidFill>
                <a:srgbClr val="D08D2C"/>
              </a:solidFill>
              <a:ea typeface="宋体" panose="02010600030101010101" pitchFamily="2" charset="-122"/>
            </a:endParaRPr>
          </a:p>
        </p:txBody>
      </p:sp>
      <p:sp>
        <p:nvSpPr>
          <p:cNvPr id="74757" name="TextBox 1">
            <a:extLst>
              <a:ext uri="{FF2B5EF4-FFF2-40B4-BE49-F238E27FC236}">
                <a16:creationId xmlns:a16="http://schemas.microsoft.com/office/drawing/2014/main" id="{1ECB474E-21E3-B768-707F-64553FDB3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3040063"/>
            <a:ext cx="172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4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可重复编程</a:t>
            </a: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9BA5F07E-B0B4-5EFD-1450-356281B4E6B1}"/>
              </a:ext>
            </a:extLst>
          </p:cNvPr>
          <p:cNvSpPr/>
          <p:nvPr/>
        </p:nvSpPr>
        <p:spPr>
          <a:xfrm>
            <a:off x="6732588" y="1589088"/>
            <a:ext cx="576262" cy="3362325"/>
          </a:xfrm>
          <a:prstGeom prst="rightBrace">
            <a:avLst/>
          </a:prstGeom>
          <a:ln w="38100" cap="rnd" cmpd="sng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4759" name="TextBox 6">
            <a:extLst>
              <a:ext uri="{FF2B5EF4-FFF2-40B4-BE49-F238E27FC236}">
                <a16:creationId xmlns:a16="http://schemas.microsoft.com/office/drawing/2014/main" id="{12C72C65-9284-4A4D-EE0E-BF4D18FAE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913" y="5902325"/>
            <a:ext cx="2522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4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一次性编程</a:t>
            </a:r>
            <a:r>
              <a:rPr lang="en-US" altLang="zh-CN" sz="24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(OTP)</a:t>
            </a:r>
            <a:endParaRPr lang="zh-CN" altLang="en-US" sz="2400">
              <a:solidFill>
                <a:srgbClr val="0070C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D0FE4171-4500-396C-F178-DCE14A9902D0}"/>
              </a:ext>
            </a:extLst>
          </p:cNvPr>
          <p:cNvSpPr/>
          <p:nvPr/>
        </p:nvSpPr>
        <p:spPr>
          <a:xfrm>
            <a:off x="4140200" y="2924175"/>
            <a:ext cx="576263" cy="2160588"/>
          </a:xfrm>
          <a:prstGeom prst="rightBrace">
            <a:avLst/>
          </a:prstGeom>
          <a:ln w="38100" cap="rnd" cmpd="sng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4761" name="TextBox 8">
            <a:extLst>
              <a:ext uri="{FF2B5EF4-FFF2-40B4-BE49-F238E27FC236}">
                <a16:creationId xmlns:a16="http://schemas.microsoft.com/office/drawing/2014/main" id="{8F9A405B-FDC5-15AD-4097-25A6E8F44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8863" y="3497263"/>
            <a:ext cx="17287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不需要配置器件，上电即运行</a:t>
            </a:r>
          </a:p>
        </p:txBody>
      </p:sp>
      <p:sp>
        <p:nvSpPr>
          <p:cNvPr id="74762" name="TextBox 9">
            <a:extLst>
              <a:ext uri="{FF2B5EF4-FFF2-40B4-BE49-F238E27FC236}">
                <a16:creationId xmlns:a16="http://schemas.microsoft.com/office/drawing/2014/main" id="{50FBDF0F-BEF5-A9E4-2CFC-714CE7EC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388" y="1484313"/>
            <a:ext cx="1727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zh-CN" altLang="en-US" sz="2000">
                <a:solidFill>
                  <a:srgbClr val="0070C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需要外部配置器件，上电配置成功后运行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7F1E2EF5-49FB-C47A-BF91-4594CCA57943}"/>
              </a:ext>
            </a:extLst>
          </p:cNvPr>
          <p:cNvSpPr/>
          <p:nvPr/>
        </p:nvSpPr>
        <p:spPr>
          <a:xfrm>
            <a:off x="4284663" y="1776413"/>
            <a:ext cx="546100" cy="219075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E36D7FD8-0C40-28B5-ACD1-B9C10B117C1A}"/>
              </a:ext>
            </a:extLst>
          </p:cNvPr>
          <p:cNvSpPr/>
          <p:nvPr/>
        </p:nvSpPr>
        <p:spPr>
          <a:xfrm>
            <a:off x="5741988" y="6022975"/>
            <a:ext cx="576262" cy="220663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4">
            <a:extLst>
              <a:ext uri="{FF2B5EF4-FFF2-40B4-BE49-F238E27FC236}">
                <a16:creationId xmlns:a16="http://schemas.microsoft.com/office/drawing/2014/main" id="{5665662E-9178-2EEE-AF19-AE0FA3750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</a:t>
            </a:r>
            <a:r>
              <a:rPr lang="en-US" altLang="zh-CN" sz="3600" b="1" dirty="0">
                <a:ea typeface="+mj-ea"/>
              </a:rPr>
              <a:t> FPGA</a:t>
            </a:r>
            <a:r>
              <a:rPr lang="zh-CN" altLang="en-US" sz="3600" b="1" dirty="0">
                <a:ea typeface="+mj-ea"/>
              </a:rPr>
              <a:t>在图像处理中的应用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43E2EE5F-395B-2C98-5C87-665287044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28775"/>
            <a:ext cx="7416800" cy="25860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实现接口与控制逻辑   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FPGA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是接口“万金油”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完成图像处理任务      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细粒度并行处理“得天独厚”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</a:p>
          <a:p>
            <a:pPr marL="342900" indent="-342900" eaLnBrk="1" hangingPunct="1">
              <a:spcBef>
                <a:spcPct val="50000"/>
              </a:spcBef>
              <a:buFont typeface="Arial" charset="0"/>
              <a:buChar char="•"/>
              <a:defRPr/>
            </a:pPr>
            <a:endParaRPr lang="zh-CN" altLang="en-US" sz="24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3972" name="TextBox 1">
            <a:extLst>
              <a:ext uri="{FF2B5EF4-FFF2-40B4-BE49-F238E27FC236}">
                <a16:creationId xmlns:a16="http://schemas.microsoft.com/office/drawing/2014/main" id="{8573DA4D-EE6A-F998-7B0B-CD82DCA5D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988" y="5880100"/>
            <a:ext cx="2916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CN" sz="2000">
                <a:solidFill>
                  <a:srgbClr val="FF0000"/>
                </a:solidFill>
                <a:ea typeface="华文新魏" panose="02010800040101010101" pitchFamily="2" charset="-122"/>
              </a:rPr>
              <a:t>FPGA</a:t>
            </a:r>
            <a:r>
              <a:rPr lang="zh-CN" altLang="en-US" sz="2000">
                <a:solidFill>
                  <a:srgbClr val="FF0000"/>
                </a:solidFill>
                <a:ea typeface="华文新魏" panose="02010800040101010101" pitchFamily="2" charset="-122"/>
              </a:rPr>
              <a:t>几乎不可缺少</a:t>
            </a:r>
            <a:r>
              <a:rPr lang="zh-CN" altLang="en-US" sz="2400">
                <a:solidFill>
                  <a:srgbClr val="FF0000"/>
                </a:solidFill>
                <a:ea typeface="华文新魏" panose="02010800040101010101" pitchFamily="2" charset="-122"/>
              </a:rPr>
              <a:t>！</a:t>
            </a:r>
          </a:p>
        </p:txBody>
      </p:sp>
      <p:sp>
        <p:nvSpPr>
          <p:cNvPr id="83973" name="灯片编号占位符 2">
            <a:extLst>
              <a:ext uri="{FF2B5EF4-FFF2-40B4-BE49-F238E27FC236}">
                <a16:creationId xmlns:a16="http://schemas.microsoft.com/office/drawing/2014/main" id="{1013345F-502D-73D2-5B36-28B8921771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fld id="{30D60953-FFC0-4D1B-8502-00C2B1CD4458}" type="slidenum">
              <a:rPr lang="en-US" altLang="zh-CN" sz="1100">
                <a:solidFill>
                  <a:srgbClr val="D08D2C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 typeface="Wingdings 2" panose="05020102010507070707" pitchFamily="18" charset="2"/>
                <a:buNone/>
              </a:pPr>
              <a:t>21</a:t>
            </a:fld>
            <a:endParaRPr lang="en-US" altLang="zh-CN" sz="1100">
              <a:solidFill>
                <a:srgbClr val="D08D2C"/>
              </a:solidFill>
              <a:ea typeface="宋体" panose="02010600030101010101" pitchFamily="2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28CC0E0-84E1-F89A-2081-F4CA01D6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3038" y="2921436"/>
            <a:ext cx="6530950" cy="27391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34722B08-103B-82F4-77F6-6835C67CA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100" y="476250"/>
            <a:ext cx="8229600" cy="72072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图像存储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0CD6298-91A4-9C8B-1432-262B475036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8450" y="1557338"/>
            <a:ext cx="5184775" cy="46863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dirty="0"/>
              <a:t>在线处理缓存需要</a:t>
            </a:r>
            <a:endParaRPr lang="en-US" altLang="zh-CN" sz="2400" dirty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 </a:t>
            </a:r>
            <a:r>
              <a:rPr lang="zh-CN" altLang="en-US" sz="2400" dirty="0"/>
              <a:t>局部存储器</a:t>
            </a:r>
            <a:endParaRPr lang="en-US" altLang="zh-CN" sz="2400" dirty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 </a:t>
            </a:r>
            <a:r>
              <a:rPr lang="zh-CN" altLang="en-US" sz="2400" dirty="0"/>
              <a:t>全局存储器</a:t>
            </a:r>
            <a:endParaRPr lang="en-US" altLang="zh-CN" sz="2400" dirty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CN" sz="2400" dirty="0"/>
          </a:p>
          <a:p>
            <a:pPr eaLnBrk="1" hangingPunct="1">
              <a:defRPr/>
            </a:pPr>
            <a:r>
              <a:rPr lang="zh-CN" altLang="en-US" sz="2400" dirty="0"/>
              <a:t>离线处理需求</a:t>
            </a:r>
            <a:endParaRPr lang="en-US" altLang="zh-CN" sz="2400" dirty="0"/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400" dirty="0"/>
              <a:t>卫星、航空侦察</a:t>
            </a:r>
            <a:endParaRPr lang="en-US" altLang="zh-CN" sz="2400" dirty="0"/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400" dirty="0"/>
              <a:t>医疗诊断</a:t>
            </a:r>
            <a:endParaRPr lang="en-US" altLang="zh-CN" sz="2400" dirty="0"/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……    </a:t>
            </a:r>
          </a:p>
          <a:p>
            <a:pPr eaLnBrk="1" hangingPunct="1">
              <a:defRPr/>
            </a:pPr>
            <a:r>
              <a:rPr lang="zh-CN" altLang="en-US" sz="2400" dirty="0"/>
              <a:t>数据回放需求</a:t>
            </a:r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en-US" altLang="zh-CN" dirty="0"/>
          </a:p>
        </p:txBody>
      </p:sp>
      <p:sp>
        <p:nvSpPr>
          <p:cNvPr id="44036" name="灯片编号占位符 5">
            <a:extLst>
              <a:ext uri="{FF2B5EF4-FFF2-40B4-BE49-F238E27FC236}">
                <a16:creationId xmlns:a16="http://schemas.microsoft.com/office/drawing/2014/main" id="{F6545251-D0CD-DFF8-BAE8-52AC3705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2B1419-31F4-490B-AE5A-08A8059A89D2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7" name="TextBox 4">
            <a:extLst>
              <a:ext uri="{FF2B5EF4-FFF2-40B4-BE49-F238E27FC236}">
                <a16:creationId xmlns:a16="http://schemas.microsoft.com/office/drawing/2014/main" id="{E5CE131C-A3A8-C7D8-C598-5FC5A8CC8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5732463"/>
            <a:ext cx="8253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实际应用中，为减少存储量，先进行图像压缩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3520FF7-7352-F525-D03D-9C2ACD71F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1557338"/>
            <a:ext cx="3457575" cy="2247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+mn-ea"/>
              </a:rPr>
              <a:t>存储容量需求大</a:t>
            </a:r>
            <a:endParaRPr lang="en-US" altLang="zh-CN" sz="2400" dirty="0">
              <a:solidFill>
                <a:srgbClr val="0000FF"/>
              </a:solidFill>
              <a:latin typeface="+mn-lt"/>
              <a:ea typeface="+mn-ea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+mn-ea"/>
              </a:rPr>
              <a:t>存储需求随处理过程动态变化</a:t>
            </a:r>
            <a:endParaRPr lang="en-US" altLang="zh-CN" sz="2400" dirty="0">
              <a:solidFill>
                <a:srgbClr val="0000FF"/>
              </a:solidFill>
              <a:latin typeface="+mn-lt"/>
              <a:ea typeface="+mn-ea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+mn-ea"/>
              </a:rPr>
              <a:t>存储访问速率需求高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  <a:endParaRPr lang="en-US" altLang="zh-CN" sz="3200" dirty="0">
              <a:solidFill>
                <a:srgbClr val="0000FF"/>
              </a:solidFill>
              <a:latin typeface="+mn-lt"/>
              <a:ea typeface="+mn-ea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+mn-ea"/>
              </a:rPr>
              <a:t>嵌入到处理流程中</a:t>
            </a:r>
            <a:endParaRPr lang="en-US" altLang="zh-CN" sz="3200" dirty="0">
              <a:latin typeface="+mn-lt"/>
              <a:ea typeface="+mn-ea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AD1DB9D1-3089-DED8-0506-FCC7FCFA44BF}"/>
              </a:ext>
            </a:extLst>
          </p:cNvPr>
          <p:cNvSpPr/>
          <p:nvPr/>
        </p:nvSpPr>
        <p:spPr>
          <a:xfrm>
            <a:off x="3708400" y="2133600"/>
            <a:ext cx="647700" cy="64770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7E0E102-BC04-466F-403A-D6228B4B20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100" y="476250"/>
            <a:ext cx="8229600" cy="72072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图像显示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BB2F8FC8-E6D2-831D-7514-C3144FA7B5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1336675"/>
            <a:ext cx="4608512" cy="5200650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人机界面要求，直观</a:t>
            </a:r>
            <a:endParaRPr lang="en-US" altLang="zh-CN" sz="2400" dirty="0"/>
          </a:p>
          <a:p>
            <a:pPr eaLnBrk="1" hangingPunct="1">
              <a:defRPr/>
            </a:pPr>
            <a:r>
              <a:rPr lang="zh-CN" altLang="en-US" sz="2400" dirty="0"/>
              <a:t>与显示设备关联</a:t>
            </a:r>
            <a:endParaRPr lang="en-US" altLang="zh-CN" sz="2400" dirty="0"/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400" dirty="0"/>
              <a:t>电视 </a:t>
            </a:r>
            <a:r>
              <a:rPr lang="en-US" altLang="zh-CN" sz="2400" dirty="0"/>
              <a:t>TV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400" dirty="0"/>
              <a:t>阴极射线显像管</a:t>
            </a:r>
            <a:r>
              <a:rPr lang="en-US" altLang="zh-CN" sz="2400" dirty="0"/>
              <a:t>CRT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400" dirty="0"/>
              <a:t>液晶显示器</a:t>
            </a:r>
            <a:r>
              <a:rPr lang="en-US" altLang="zh-CN" sz="2400" dirty="0"/>
              <a:t>LCD</a:t>
            </a:r>
          </a:p>
          <a:p>
            <a:pPr eaLnBrk="1" hangingPunct="1">
              <a:defRPr/>
            </a:pPr>
            <a:r>
              <a:rPr lang="zh-CN" altLang="en-US" sz="2400" dirty="0"/>
              <a:t>人机交互需求</a:t>
            </a:r>
            <a:endParaRPr lang="en-US" altLang="zh-CN" sz="2400" dirty="0"/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zh-CN" altLang="en-US" sz="2400" dirty="0"/>
              <a:t>    叠加字符、标尺、姿态等信息</a:t>
            </a:r>
            <a:endParaRPr lang="en-US" altLang="zh-CN" sz="2400" dirty="0"/>
          </a:p>
          <a:p>
            <a:pPr eaLnBrk="1" hangingPunct="1">
              <a:defRPr/>
            </a:pPr>
            <a:r>
              <a:rPr lang="en-US" altLang="zh-CN" sz="2400" dirty="0"/>
              <a:t>AV</a:t>
            </a:r>
            <a:r>
              <a:rPr lang="zh-CN" altLang="en-US" sz="2400" dirty="0"/>
              <a:t>端子</a:t>
            </a:r>
            <a:r>
              <a:rPr lang="en-US" altLang="zh-CN" sz="2400" dirty="0"/>
              <a:t>/S</a:t>
            </a:r>
            <a:r>
              <a:rPr lang="zh-CN" altLang="en-US" sz="2400" dirty="0"/>
              <a:t>端子</a:t>
            </a:r>
            <a:endParaRPr lang="en-US" altLang="zh-CN" sz="2400" dirty="0"/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 </a:t>
            </a:r>
            <a:r>
              <a:rPr lang="en-US" altLang="zh-CN" sz="2400" dirty="0" err="1"/>
              <a:t>YPbPr</a:t>
            </a:r>
            <a:r>
              <a:rPr lang="zh-CN" altLang="en-US" sz="2400" dirty="0"/>
              <a:t>分量接口</a:t>
            </a:r>
            <a:endParaRPr lang="en-US" altLang="zh-CN" sz="2400" dirty="0"/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 VGA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 DVI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 HDMI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endParaRPr lang="en-US" altLang="zh-CN" sz="2400" dirty="0"/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endParaRPr lang="zh-CN" altLang="en-US" sz="2400" dirty="0"/>
          </a:p>
          <a:p>
            <a:pPr eaLnBrk="1" hangingPunct="1">
              <a:defRPr/>
            </a:pPr>
            <a:endParaRPr lang="en-US" altLang="zh-CN" dirty="0"/>
          </a:p>
        </p:txBody>
      </p:sp>
      <p:sp>
        <p:nvSpPr>
          <p:cNvPr id="45060" name="灯片编号占位符 5">
            <a:extLst>
              <a:ext uri="{FF2B5EF4-FFF2-40B4-BE49-F238E27FC236}">
                <a16:creationId xmlns:a16="http://schemas.microsoft.com/office/drawing/2014/main" id="{128D40A8-0288-BDC0-9A4C-6F4FE75D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FEA29A-03EA-4086-8FDC-8102A1BB7D09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1" name="Picture 5">
            <a:extLst>
              <a:ext uri="{FF2B5EF4-FFF2-40B4-BE49-F238E27FC236}">
                <a16:creationId xmlns:a16="http://schemas.microsoft.com/office/drawing/2014/main" id="{762E88AE-1E36-ED39-9500-FCD3BCBE7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665288"/>
            <a:ext cx="3238500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图片 1">
            <a:extLst>
              <a:ext uri="{FF2B5EF4-FFF2-40B4-BE49-F238E27FC236}">
                <a16:creationId xmlns:a16="http://schemas.microsoft.com/office/drawing/2014/main" id="{814580E8-619A-B515-E493-EA2A4253A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133850"/>
            <a:ext cx="3238500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5">
            <a:extLst>
              <a:ext uri="{FF2B5EF4-FFF2-40B4-BE49-F238E27FC236}">
                <a16:creationId xmlns:a16="http://schemas.microsoft.com/office/drawing/2014/main" id="{A079EB29-AF07-8D93-C25F-97E897A2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818770-ECF9-45F8-B7D9-16EE5B91885B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61A53A23-8189-90A1-59E3-67334C70D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>
                <a:latin typeface="+mj-ea"/>
                <a:cs typeface="Times New Roman" pitchFamily="18" charset="0"/>
              </a:rPr>
              <a:t>9.3 DSP</a:t>
            </a:r>
            <a:r>
              <a:rPr lang="zh-CN" altLang="en-US" sz="3600" b="1" dirty="0">
                <a:latin typeface="+mj-ea"/>
                <a:cs typeface="Times New Roman" pitchFamily="18" charset="0"/>
              </a:rPr>
              <a:t>处理电路最小系统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6C378B49-FD7E-0CE9-8248-17C527A91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2601913" cy="4686300"/>
          </a:xfrm>
        </p:spPr>
        <p:txBody>
          <a:bodyPr/>
          <a:lstStyle/>
          <a:p>
            <a:r>
              <a:rPr lang="zh-CN" altLang="en-US" sz="2400"/>
              <a:t>供电电路</a:t>
            </a:r>
          </a:p>
          <a:p>
            <a:r>
              <a:rPr lang="zh-CN" altLang="en-US" sz="2400"/>
              <a:t>时钟电路</a:t>
            </a:r>
          </a:p>
          <a:p>
            <a:r>
              <a:rPr lang="zh-CN" altLang="en-US" sz="2400"/>
              <a:t>复位电路</a:t>
            </a:r>
          </a:p>
          <a:p>
            <a:r>
              <a:rPr lang="zh-CN" altLang="en-US" sz="2400"/>
              <a:t>外围配置电路</a:t>
            </a:r>
          </a:p>
          <a:p>
            <a:r>
              <a:rPr lang="zh-CN" altLang="en-US" sz="2400"/>
              <a:t>启动引导存储器</a:t>
            </a:r>
            <a:endParaRPr lang="en-US" altLang="zh-CN" sz="2400"/>
          </a:p>
          <a:p>
            <a:r>
              <a:rPr lang="en-US" altLang="zh-CN" sz="2400"/>
              <a:t>JTAG</a:t>
            </a:r>
            <a:r>
              <a:rPr lang="zh-CN" altLang="en-US" sz="2400"/>
              <a:t>电路</a:t>
            </a:r>
          </a:p>
        </p:txBody>
      </p:sp>
      <p:sp>
        <p:nvSpPr>
          <p:cNvPr id="3" name="图文框 2">
            <a:extLst>
              <a:ext uri="{FF2B5EF4-FFF2-40B4-BE49-F238E27FC236}">
                <a16:creationId xmlns:a16="http://schemas.microsoft.com/office/drawing/2014/main" id="{11116532-824C-E964-EA7B-859E175D28AD}"/>
              </a:ext>
            </a:extLst>
          </p:cNvPr>
          <p:cNvSpPr/>
          <p:nvPr/>
        </p:nvSpPr>
        <p:spPr>
          <a:xfrm>
            <a:off x="4787900" y="2168525"/>
            <a:ext cx="2305050" cy="2344738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DSP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4B3075-A815-2D1A-ACDB-9D49BC3DD8E5}"/>
              </a:ext>
            </a:extLst>
          </p:cNvPr>
          <p:cNvSpPr/>
          <p:nvPr/>
        </p:nvSpPr>
        <p:spPr>
          <a:xfrm>
            <a:off x="3203575" y="2168525"/>
            <a:ext cx="1223963" cy="504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FF0000"/>
                </a:solidFill>
              </a:rPr>
              <a:t>供电电路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5EAAA1-29A9-58D7-CC7A-4315EA990660}"/>
              </a:ext>
            </a:extLst>
          </p:cNvPr>
          <p:cNvSpPr/>
          <p:nvPr/>
        </p:nvSpPr>
        <p:spPr>
          <a:xfrm>
            <a:off x="3192463" y="3089275"/>
            <a:ext cx="1223962" cy="503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FF0000"/>
                </a:solidFill>
              </a:rPr>
              <a:t>时钟电路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CD76A3-D6B2-B62A-F42F-0CB0EAC1CE01}"/>
              </a:ext>
            </a:extLst>
          </p:cNvPr>
          <p:cNvSpPr/>
          <p:nvPr/>
        </p:nvSpPr>
        <p:spPr>
          <a:xfrm>
            <a:off x="3192463" y="4010025"/>
            <a:ext cx="1223962" cy="503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FF0000"/>
                </a:solidFill>
              </a:rPr>
              <a:t>复位电路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BB9ABF-30CC-0A8B-696E-E552E66CEE2D}"/>
              </a:ext>
            </a:extLst>
          </p:cNvPr>
          <p:cNvSpPr/>
          <p:nvPr/>
        </p:nvSpPr>
        <p:spPr>
          <a:xfrm>
            <a:off x="7415213" y="2168525"/>
            <a:ext cx="1223962" cy="504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rgbClr val="FF0000"/>
                </a:solidFill>
              </a:rPr>
              <a:t>Boot</a:t>
            </a:r>
          </a:p>
          <a:p>
            <a:pPr algn="ctr" eaLnBrk="1" hangingPunct="1">
              <a:defRPr/>
            </a:pPr>
            <a:r>
              <a:rPr lang="zh-CN" altLang="en-US" dirty="0">
                <a:solidFill>
                  <a:srgbClr val="FF0000"/>
                </a:solidFill>
              </a:rPr>
              <a:t>存储器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804769-112F-4A32-0FD3-B9C99085F993}"/>
              </a:ext>
            </a:extLst>
          </p:cNvPr>
          <p:cNvSpPr/>
          <p:nvPr/>
        </p:nvSpPr>
        <p:spPr>
          <a:xfrm>
            <a:off x="7415213" y="4006850"/>
            <a:ext cx="1223962" cy="503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FF0000"/>
                </a:solidFill>
              </a:rPr>
              <a:t>模式配置电路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207455-908F-807E-4F43-A1F35DBEDB5F}"/>
              </a:ext>
            </a:extLst>
          </p:cNvPr>
          <p:cNvSpPr/>
          <p:nvPr/>
        </p:nvSpPr>
        <p:spPr>
          <a:xfrm>
            <a:off x="5327650" y="5013325"/>
            <a:ext cx="1223963" cy="503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rgbClr val="FF0000"/>
                </a:solidFill>
              </a:rPr>
              <a:t>JTAG</a:t>
            </a:r>
            <a:r>
              <a:rPr lang="zh-CN" altLang="en-US" dirty="0">
                <a:solidFill>
                  <a:srgbClr val="FF0000"/>
                </a:solidFill>
              </a:rPr>
              <a:t>电路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D77CE84-1991-4962-58FE-E2F5C91DE1B8}"/>
              </a:ext>
            </a:extLst>
          </p:cNvPr>
          <p:cNvCxnSpPr>
            <a:stCxn id="4" idx="3"/>
          </p:cNvCxnSpPr>
          <p:nvPr/>
        </p:nvCxnSpPr>
        <p:spPr>
          <a:xfrm>
            <a:off x="4427538" y="2420938"/>
            <a:ext cx="36036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50841D7-4A8F-AFF1-109A-058860D7CF2E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4416425" y="3341688"/>
            <a:ext cx="3714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66E0DB3-651E-6622-56BA-BEA2CC4ED5F5}"/>
              </a:ext>
            </a:extLst>
          </p:cNvPr>
          <p:cNvCxnSpPr>
            <a:stCxn id="9" idx="3"/>
          </p:cNvCxnSpPr>
          <p:nvPr/>
        </p:nvCxnSpPr>
        <p:spPr>
          <a:xfrm>
            <a:off x="4416425" y="4260850"/>
            <a:ext cx="3714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1F7BF29-F51B-C12E-6897-70CA89A7B012}"/>
              </a:ext>
            </a:extLst>
          </p:cNvPr>
          <p:cNvCxnSpPr>
            <a:stCxn id="10" idx="1"/>
          </p:cNvCxnSpPr>
          <p:nvPr/>
        </p:nvCxnSpPr>
        <p:spPr>
          <a:xfrm flipH="1">
            <a:off x="7092950" y="2420938"/>
            <a:ext cx="32226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3CDDEE2-6D6E-92B5-D30A-C584B008104E}"/>
              </a:ext>
            </a:extLst>
          </p:cNvPr>
          <p:cNvCxnSpPr>
            <a:stCxn id="11" idx="1"/>
          </p:cNvCxnSpPr>
          <p:nvPr/>
        </p:nvCxnSpPr>
        <p:spPr>
          <a:xfrm flipH="1">
            <a:off x="7092950" y="4257675"/>
            <a:ext cx="322263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A9EF2E8-79D8-4F92-0D5A-7E0AFBFBA54A}"/>
              </a:ext>
            </a:extLst>
          </p:cNvPr>
          <p:cNvCxnSpPr>
            <a:stCxn id="12" idx="0"/>
            <a:endCxn id="3" idx="2"/>
          </p:cNvCxnSpPr>
          <p:nvPr/>
        </p:nvCxnSpPr>
        <p:spPr>
          <a:xfrm flipV="1">
            <a:off x="5940425" y="4513263"/>
            <a:ext cx="0" cy="5000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矩形 24">
            <a:extLst>
              <a:ext uri="{FF2B5EF4-FFF2-40B4-BE49-F238E27FC236}">
                <a16:creationId xmlns:a16="http://schemas.microsoft.com/office/drawing/2014/main" id="{3619A07E-77F6-7161-0628-1D5689EC3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5789613"/>
            <a:ext cx="5626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华文新魏" panose="02010800040101010101" pitchFamily="2" charset="-122"/>
              </a:rPr>
              <a:t>最小系统正常工作是</a:t>
            </a: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</a:rPr>
              <a:t>DSP</a:t>
            </a:r>
            <a:r>
              <a:rPr lang="zh-CN" altLang="en-US" sz="1800">
                <a:latin typeface="Arial" panose="020B0604020202020204" pitchFamily="34" charset="0"/>
                <a:ea typeface="华文新魏" panose="02010800040101010101" pitchFamily="2" charset="-122"/>
              </a:rPr>
              <a:t>硬件系统正常工作的基础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:a16="http://schemas.microsoft.com/office/drawing/2014/main" id="{D8BC602A-B026-0D02-F5E5-F584D219FA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9.3.1 </a:t>
            </a:r>
            <a:r>
              <a:rPr lang="zh-CN" altLang="en-US" sz="3600" dirty="0">
                <a:latin typeface="+mn-ea"/>
                <a:ea typeface="+mn-ea"/>
              </a:rPr>
              <a:t>供电电路</a:t>
            </a:r>
          </a:p>
        </p:txBody>
      </p:sp>
      <p:sp>
        <p:nvSpPr>
          <p:cNvPr id="54275" name="灯片编号占位符 2">
            <a:extLst>
              <a:ext uri="{FF2B5EF4-FFF2-40B4-BE49-F238E27FC236}">
                <a16:creationId xmlns:a16="http://schemas.microsoft.com/office/drawing/2014/main" id="{05971AEB-264F-B2AC-E8BF-0DF30350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5D42DB-5DFA-4615-B823-8DB0F2EFB1F6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C3DEF4-8539-6731-E76A-A05BDA678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497013"/>
            <a:ext cx="4176713" cy="53292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双（多）电源供电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I/O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电压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内核电压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电压需求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电压范围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电流需求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正常工作电流需求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上电启动电流需求（一般大于正  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常工作电流）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b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4855B4-3E6B-3582-0F0D-50C9E7984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450" y="1519238"/>
            <a:ext cx="3600450" cy="53292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上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断电顺序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一般要求内核电压不迟于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I/O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电压上电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电压爬升速度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供电到达规定电压的时间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散热设计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BEA90A5A-F6E8-90FF-1874-9AC50876B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9.3.1 </a:t>
            </a:r>
            <a:r>
              <a:rPr lang="zh-CN" altLang="en-US" sz="3600" dirty="0">
                <a:latin typeface="+mn-ea"/>
                <a:ea typeface="+mn-ea"/>
              </a:rPr>
              <a:t>两类</a:t>
            </a:r>
            <a:r>
              <a:rPr lang="en-US" altLang="zh-CN" sz="3600" dirty="0">
                <a:latin typeface="+mn-ea"/>
                <a:ea typeface="+mn-ea"/>
              </a:rPr>
              <a:t>DC/DC</a:t>
            </a:r>
            <a:r>
              <a:rPr lang="zh-CN" altLang="en-US" sz="3600" dirty="0">
                <a:latin typeface="+mn-ea"/>
                <a:ea typeface="+mn-ea"/>
              </a:rPr>
              <a:t>电源</a:t>
            </a:r>
          </a:p>
        </p:txBody>
      </p:sp>
      <p:sp>
        <p:nvSpPr>
          <p:cNvPr id="55299" name="灯片编号占位符 2">
            <a:extLst>
              <a:ext uri="{FF2B5EF4-FFF2-40B4-BE49-F238E27FC236}">
                <a16:creationId xmlns:a16="http://schemas.microsoft.com/office/drawing/2014/main" id="{1362EA7A-3DD2-D32F-E698-EBF40405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32B7D9-2488-43C6-A890-559C8BE5A4F5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EDEEAF1-5435-0463-71CD-CDB3B81E0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568450"/>
            <a:ext cx="3887788" cy="6477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线性稳压模块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LDO</a:t>
            </a: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944C147-E872-BE4E-5174-19C42A243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568450"/>
            <a:ext cx="3167063" cy="6477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开关模块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b="1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583BDB8-F857-3F01-BA2F-976FAC4CEC6C}"/>
              </a:ext>
            </a:extLst>
          </p:cNvPr>
          <p:cNvGraphicFramePr>
            <a:graphicFrameLocks noGrp="1"/>
          </p:cNvGraphicFramePr>
          <p:nvPr/>
        </p:nvGraphicFramePr>
        <p:xfrm>
          <a:off x="889000" y="2390775"/>
          <a:ext cx="7145337" cy="2767012"/>
        </p:xfrm>
        <a:graphic>
          <a:graphicData uri="http://schemas.openxmlformats.org/drawingml/2006/table">
            <a:tbl>
              <a:tblPr firstRow="1" bandRow="1"/>
              <a:tblGrid>
                <a:gridCol w="1412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1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8804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9" marR="91439" marT="45719" marB="45719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线性电源</a:t>
                      </a:r>
                    </a:p>
                  </a:txBody>
                  <a:tcPr marL="91439" marR="91439" marT="45719" marB="45719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开关电源</a:t>
                      </a:r>
                    </a:p>
                  </a:txBody>
                  <a:tcPr marL="91439" marR="91439" marT="45719" marB="45719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优势</a:t>
                      </a:r>
                    </a:p>
                  </a:txBody>
                  <a:tcPr marL="91439" marR="91439" marT="45719" marB="45719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00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电路简单</a:t>
                      </a:r>
                      <a:endParaRPr kumimoji="0" lang="en-US" altLang="zh-CN" sz="200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kumimoji="0" lang="zh-CN" altLang="en-US" sz="200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体积小，电压纹波小</a:t>
                      </a:r>
                    </a:p>
                  </a:txBody>
                  <a:tcPr marL="91439" marR="91439" marT="45719" marB="45719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00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效率高</a:t>
                      </a:r>
                      <a:endParaRPr kumimoji="0" lang="en-US" altLang="zh-CN" sz="200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kumimoji="0" lang="zh-CN" altLang="en-US" sz="200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热耗低</a:t>
                      </a:r>
                    </a:p>
                  </a:txBody>
                  <a:tcPr marL="91439" marR="91439" marT="45719" marB="45719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2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劣势</a:t>
                      </a:r>
                    </a:p>
                  </a:txBody>
                  <a:tcPr marL="91439" marR="91439" marT="45719" marB="45719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效率低</a:t>
                      </a:r>
                      <a:endParaRPr kumimoji="0" lang="en-US" altLang="zh-CN" sz="200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rtl="0" eaLnBrk="1" latinLnBrk="0" hangingPunct="1"/>
                      <a:r>
                        <a:rPr kumimoji="0" lang="zh-CN" altLang="en-US" sz="200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热耗大</a:t>
                      </a:r>
                    </a:p>
                  </a:txBody>
                  <a:tcPr marL="91439" marR="91439" marT="45719" marB="45719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00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开关噪声导致</a:t>
                      </a:r>
                      <a:endParaRPr kumimoji="0" lang="en-US" altLang="zh-CN" sz="200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kumimoji="0" lang="zh-CN" altLang="en-US" sz="200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电压纹波大</a:t>
                      </a:r>
                    </a:p>
                  </a:txBody>
                  <a:tcPr marL="91439" marR="91439" marT="45719" marB="45719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B6D5B25-F65F-C4B6-25CC-9B5F38AF86B1}"/>
              </a:ext>
            </a:extLst>
          </p:cNvPr>
          <p:cNvSpPr txBox="1"/>
          <p:nvPr/>
        </p:nvSpPr>
        <p:spPr>
          <a:xfrm>
            <a:off x="971550" y="5859463"/>
            <a:ext cx="69119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常见厂家：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Linear Technology (LT)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TI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ea typeface="+mn-ea"/>
              </a:rPr>
              <a:t>Intersil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>
            <a:extLst>
              <a:ext uri="{FF2B5EF4-FFF2-40B4-BE49-F238E27FC236}">
                <a16:creationId xmlns:a16="http://schemas.microsoft.com/office/drawing/2014/main" id="{5824A405-B66C-4B5A-299C-FF38629E0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19113"/>
            <a:ext cx="6851650" cy="706437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9.3.1 </a:t>
            </a:r>
            <a:r>
              <a:rPr lang="zh-CN" altLang="en-US" sz="3600" dirty="0">
                <a:latin typeface="+mn-ea"/>
                <a:ea typeface="+mn-ea"/>
              </a:rPr>
              <a:t>线性稳压电源</a:t>
            </a:r>
          </a:p>
        </p:txBody>
      </p:sp>
      <p:sp>
        <p:nvSpPr>
          <p:cNvPr id="56323" name="灯片编号占位符 2">
            <a:extLst>
              <a:ext uri="{FF2B5EF4-FFF2-40B4-BE49-F238E27FC236}">
                <a16:creationId xmlns:a16="http://schemas.microsoft.com/office/drawing/2014/main" id="{F67654C1-CC4F-729D-91EC-2B6BD69BD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932B1E-29DD-4346-827A-B43179894992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665B94-AE84-CC1D-08F5-1C82AD16A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8253413" cy="4724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低压差线性稳压器 </a:t>
            </a:r>
            <a:r>
              <a:rPr lang="en-US" altLang="zh-CN" sz="2400" dirty="0">
                <a:latin typeface="+mn-ea"/>
              </a:rPr>
              <a:t>LDO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压降：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Vdrop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= Vin –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Vout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有“最小压降”限制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Vin &gt;= min(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Vdrop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) +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Vout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效率计算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效率：</a:t>
            </a:r>
            <a:r>
              <a:rPr lang="el-GR" altLang="zh-CN" sz="2000" i="1" dirty="0">
                <a:solidFill>
                  <a:srgbClr val="FF0000"/>
                </a:solidFill>
                <a:latin typeface="+mn-ea"/>
              </a:rPr>
              <a:t>η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 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Vout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/Vin ×100%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热耗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输出电流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×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压差 ：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Iout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× ( Vin –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Vout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)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使用场合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低压降、低电流、有良好散热设计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5E280422-23A4-27CA-BE35-5E1173395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9.3.1 </a:t>
            </a:r>
            <a:r>
              <a:rPr lang="zh-CN" altLang="en-US" sz="3600" dirty="0">
                <a:latin typeface="+mn-ea"/>
                <a:ea typeface="+mn-ea"/>
              </a:rPr>
              <a:t>线性稳压电源</a:t>
            </a:r>
            <a:r>
              <a:rPr lang="en-US" altLang="zh-CN" sz="3600" dirty="0">
                <a:latin typeface="+mn-ea"/>
                <a:ea typeface="+mn-ea"/>
              </a:rPr>
              <a:t>--LT1963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57347" name="灯片编号占位符 2">
            <a:extLst>
              <a:ext uri="{FF2B5EF4-FFF2-40B4-BE49-F238E27FC236}">
                <a16:creationId xmlns:a16="http://schemas.microsoft.com/office/drawing/2014/main" id="{B8671577-5FAD-3796-B362-0E4043F3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0EF42B-C1F7-4C09-A228-2F4C5CDA5577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197B1D9-E754-3C89-345B-C255E176C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8253413" cy="1916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最大输出电流</a:t>
            </a:r>
            <a:r>
              <a:rPr lang="en-US" altLang="zh-CN" sz="2400" dirty="0">
                <a:latin typeface="+mn-ea"/>
              </a:rPr>
              <a:t>1.5A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最小压降</a:t>
            </a:r>
            <a:r>
              <a:rPr lang="en-US" altLang="zh-CN" sz="2400" dirty="0">
                <a:latin typeface="+mn-ea"/>
              </a:rPr>
              <a:t>340mV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噪声纹波</a:t>
            </a:r>
            <a:r>
              <a:rPr lang="en-US" altLang="zh-CN" sz="2400" dirty="0">
                <a:latin typeface="+mn-ea"/>
              </a:rPr>
              <a:t>40μV</a:t>
            </a:r>
            <a:r>
              <a:rPr lang="en-US" altLang="zh-CN" sz="2400" baseline="-25000" dirty="0">
                <a:latin typeface="+mn-ea"/>
              </a:rPr>
              <a:t>RMS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固定输出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可调输出可选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  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57349" name="Picture 2">
            <a:extLst>
              <a:ext uri="{FF2B5EF4-FFF2-40B4-BE49-F238E27FC236}">
                <a16:creationId xmlns:a16="http://schemas.microsoft.com/office/drawing/2014/main" id="{FA99C377-6C27-4C0C-5D92-A76A7977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860800"/>
            <a:ext cx="4124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AutoShape 4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D439DC69-A9EE-08A1-8F88-48D0B2F055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7351" name="AutoShape 6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DCE92298-22CF-C0B5-3886-8655F55F2A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7352" name="AutoShape 8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648C4D49-3A9C-C5B3-1427-E30FD93E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7353" name="AutoShape 10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80FBC048-A84B-D727-BECE-F42E3DCCF1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57354" name="Picture 11" descr="E:\颜露新文档\教学\本科生 教学任务\LT1963.jpg">
            <a:extLst>
              <a:ext uri="{FF2B5EF4-FFF2-40B4-BE49-F238E27FC236}">
                <a16:creationId xmlns:a16="http://schemas.microsoft.com/office/drawing/2014/main" id="{EC7D0814-EEFB-A27C-D9F1-080895FD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1557338"/>
            <a:ext cx="1547812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5" name="Picture 12">
            <a:extLst>
              <a:ext uri="{FF2B5EF4-FFF2-40B4-BE49-F238E27FC236}">
                <a16:creationId xmlns:a16="http://schemas.microsoft.com/office/drawing/2014/main" id="{2AE77225-A9AF-D822-64AE-8B0558A39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8" y="3141663"/>
            <a:ext cx="31908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EF5C3-91A0-B64A-405E-58A466386EDC}"/>
              </a:ext>
            </a:extLst>
          </p:cNvPr>
          <p:cNvSpPr txBox="1"/>
          <p:nvPr/>
        </p:nvSpPr>
        <p:spPr>
          <a:xfrm>
            <a:off x="1620838" y="6151563"/>
            <a:ext cx="1727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固定输出电压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78437-32F2-2283-1E65-0D22B47C8467}"/>
              </a:ext>
            </a:extLst>
          </p:cNvPr>
          <p:cNvSpPr txBox="1"/>
          <p:nvPr/>
        </p:nvSpPr>
        <p:spPr>
          <a:xfrm>
            <a:off x="5673725" y="6205538"/>
            <a:ext cx="34702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可调输出电压（精密电阻）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>
            <a:extLst>
              <a:ext uri="{FF2B5EF4-FFF2-40B4-BE49-F238E27FC236}">
                <a16:creationId xmlns:a16="http://schemas.microsoft.com/office/drawing/2014/main" id="{07E009D2-7D19-B245-67E4-3BB680B037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2363" y="717550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9.3.1 DC/DC</a:t>
            </a:r>
            <a:r>
              <a:rPr lang="zh-CN" altLang="en-US" sz="3600" dirty="0">
                <a:latin typeface="+mn-ea"/>
                <a:ea typeface="+mn-ea"/>
              </a:rPr>
              <a:t>开关电源</a:t>
            </a:r>
          </a:p>
        </p:txBody>
      </p:sp>
      <p:sp>
        <p:nvSpPr>
          <p:cNvPr id="58371" name="灯片编号占位符 2">
            <a:extLst>
              <a:ext uri="{FF2B5EF4-FFF2-40B4-BE49-F238E27FC236}">
                <a16:creationId xmlns:a16="http://schemas.microsoft.com/office/drawing/2014/main" id="{361EAA20-E047-FB83-C2B0-32293BDF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7E2A2B-1F37-4E3C-B6DD-FE94D771B940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80ACCFF-797F-C28D-3150-C67DCA253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484313"/>
            <a:ext cx="8253413" cy="52276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+mn-ea"/>
              </a:rPr>
              <a:t>PWM</a:t>
            </a:r>
            <a:r>
              <a:rPr lang="zh-CN" altLang="en-US" sz="2400" dirty="0">
                <a:latin typeface="+mn-ea"/>
              </a:rPr>
              <a:t>控制开关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效率高</a:t>
            </a:r>
            <a:r>
              <a:rPr lang="en-US" altLang="zh-CN" sz="2400" dirty="0"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一般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80%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以上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热耗低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纹波较大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纹波峰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峰值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Vpp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数十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mV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使用场合</a:t>
            </a:r>
            <a:r>
              <a:rPr lang="en-US" altLang="zh-CN" sz="2400" dirty="0">
                <a:latin typeface="+mn-ea"/>
              </a:rPr>
              <a:t>    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高压降、高电流、高效率，纹波指标可接受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C200843-D690-DAC5-EB5A-BEB3DAE771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参考书籍</a:t>
            </a:r>
          </a:p>
        </p:txBody>
      </p:sp>
      <p:sp>
        <p:nvSpPr>
          <p:cNvPr id="20483" name="灯片编号占位符 5">
            <a:extLst>
              <a:ext uri="{FF2B5EF4-FFF2-40B4-BE49-F238E27FC236}">
                <a16:creationId xmlns:a16="http://schemas.microsoft.com/office/drawing/2014/main" id="{2C294329-F3FA-D772-B6B4-409914C9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726316-3951-4FB4-A793-1262F03AC94F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509" name="Picture 5" descr="F:\业务工作\教学任务\图像处理与嵌入式系统设计\2019 本科生\基于FPGA的嵌入式图像处理系统设计-书籍图片.jpg">
            <a:extLst>
              <a:ext uri="{FF2B5EF4-FFF2-40B4-BE49-F238E27FC236}">
                <a16:creationId xmlns:a16="http://schemas.microsoft.com/office/drawing/2014/main" id="{A4024825-ED91-A028-6401-D27512CBC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5487" r="14142"/>
          <a:stretch/>
        </p:blipFill>
        <p:spPr bwMode="auto">
          <a:xfrm>
            <a:off x="251520" y="1687331"/>
            <a:ext cx="2736304" cy="38884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114690" name="Picture 2" descr="F:\业务工作\教学任务\图像处理与嵌入式系统设计\2019 本科生\TMS320C6000系列DSP的CPU与外设-书籍图片.jpg">
            <a:extLst>
              <a:ext uri="{FF2B5EF4-FFF2-40B4-BE49-F238E27FC236}">
                <a16:creationId xmlns:a16="http://schemas.microsoft.com/office/drawing/2014/main" id="{A095E741-4B63-C0F2-4925-6C1AEB92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687331"/>
            <a:ext cx="2736304" cy="39090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20486" name="图片 1">
            <a:extLst>
              <a:ext uri="{FF2B5EF4-FFF2-40B4-BE49-F238E27FC236}">
                <a16:creationId xmlns:a16="http://schemas.microsoft.com/office/drawing/2014/main" id="{44D14D60-9596-8FDE-630B-1E9EA31A3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4" r="11143"/>
          <a:stretch>
            <a:fillRect/>
          </a:stretch>
        </p:blipFill>
        <p:spPr bwMode="auto">
          <a:xfrm>
            <a:off x="5991225" y="1622425"/>
            <a:ext cx="30765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413FBD55-2840-DFDA-70DE-86853DD6B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2138" y="549275"/>
            <a:ext cx="7959725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9.3.1 DC/DC</a:t>
            </a:r>
            <a:r>
              <a:rPr lang="zh-CN" altLang="en-US" sz="3600" dirty="0">
                <a:latin typeface="+mn-ea"/>
                <a:ea typeface="+mn-ea"/>
              </a:rPr>
              <a:t>开关电源</a:t>
            </a:r>
            <a:r>
              <a:rPr lang="en-US" altLang="zh-CN" sz="3600" dirty="0">
                <a:latin typeface="+mn-ea"/>
                <a:ea typeface="+mn-ea"/>
              </a:rPr>
              <a:t>-TPS54310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59395" name="灯片编号占位符 2">
            <a:extLst>
              <a:ext uri="{FF2B5EF4-FFF2-40B4-BE49-F238E27FC236}">
                <a16:creationId xmlns:a16="http://schemas.microsoft.com/office/drawing/2014/main" id="{CA1CA419-BE01-2FDE-F929-2E8B9AB4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B38A0B-02DA-4C60-B63A-0C7371A356BF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3F1B9BB-9850-056D-26D2-934D4257C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8253413" cy="1916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dirty="0">
                <a:latin typeface="+mn-ea"/>
              </a:rPr>
              <a:t>最大输出电流</a:t>
            </a:r>
            <a:r>
              <a:rPr lang="en-US" altLang="zh-CN" sz="2000" dirty="0">
                <a:latin typeface="+mn-ea"/>
              </a:rPr>
              <a:t>3A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dirty="0">
                <a:latin typeface="+mn-ea"/>
              </a:rPr>
              <a:t>3V~6V</a:t>
            </a:r>
            <a:r>
              <a:rPr lang="zh-CN" altLang="en-US" sz="2000" dirty="0">
                <a:latin typeface="+mn-ea"/>
              </a:rPr>
              <a:t>输入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dirty="0">
                <a:latin typeface="+mn-ea"/>
              </a:rPr>
              <a:t>输出电压可调</a:t>
            </a:r>
            <a:r>
              <a:rPr lang="en-US" altLang="zh-CN" sz="2000" dirty="0">
                <a:latin typeface="+mn-ea"/>
              </a:rPr>
              <a:t>0.9V~3.3V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dirty="0">
                <a:latin typeface="+mn-ea"/>
              </a:rPr>
              <a:t>效率高达</a:t>
            </a:r>
            <a:r>
              <a:rPr lang="en-US" altLang="zh-CN" sz="2000" dirty="0">
                <a:latin typeface="+mn-ea"/>
              </a:rPr>
              <a:t>95%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baseline="-250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9397" name="AutoShape 4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58D7983B-0CF2-2691-7572-E4EF07F3BD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9398" name="AutoShape 6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8DD40A4B-7BA8-EA77-BE54-470298768A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9399" name="AutoShape 8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89B01B8E-9192-D6CB-8F2C-ED584EF9E5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9400" name="AutoShape 10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FF4B7201-7E56-7D18-CF50-E4E44F5FF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61001-61BD-BA59-1B8B-6424A14D115A}"/>
              </a:ext>
            </a:extLst>
          </p:cNvPr>
          <p:cNvSpPr txBox="1"/>
          <p:nvPr/>
        </p:nvSpPr>
        <p:spPr>
          <a:xfrm>
            <a:off x="5795963" y="6264275"/>
            <a:ext cx="1727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可调输出电压</a:t>
            </a:r>
          </a:p>
        </p:txBody>
      </p:sp>
      <p:pic>
        <p:nvPicPr>
          <p:cNvPr id="59402" name="Picture 2" descr="具有可调节输出电压的低输入电压 3A 同步降压转换器 - TPS54310">
            <a:extLst>
              <a:ext uri="{FF2B5EF4-FFF2-40B4-BE49-F238E27FC236}">
                <a16:creationId xmlns:a16="http://schemas.microsoft.com/office/drawing/2014/main" id="{8B76FA72-992C-8103-E011-FD3E1B31D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1441450"/>
            <a:ext cx="20097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4">
            <a:extLst>
              <a:ext uri="{FF2B5EF4-FFF2-40B4-BE49-F238E27FC236}">
                <a16:creationId xmlns:a16="http://schemas.microsoft.com/office/drawing/2014/main" id="{9F372434-D1B5-7495-6C4C-EFB47F98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8" y="3165475"/>
            <a:ext cx="5272087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5">
            <a:extLst>
              <a:ext uri="{FF2B5EF4-FFF2-40B4-BE49-F238E27FC236}">
                <a16:creationId xmlns:a16="http://schemas.microsoft.com/office/drawing/2014/main" id="{E15286EC-4FDC-58D7-4952-74477B433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3573463"/>
            <a:ext cx="17875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5" name="Picture 6">
            <a:extLst>
              <a:ext uri="{FF2B5EF4-FFF2-40B4-BE49-F238E27FC236}">
                <a16:creationId xmlns:a16="http://schemas.microsoft.com/office/drawing/2014/main" id="{090F7CE7-9BBB-8F8F-A322-19527E25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4857750"/>
            <a:ext cx="36195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6" name="Picture 7">
            <a:extLst>
              <a:ext uri="{FF2B5EF4-FFF2-40B4-BE49-F238E27FC236}">
                <a16:creationId xmlns:a16="http://schemas.microsoft.com/office/drawing/2014/main" id="{DDD9E3CE-DAF9-71AB-C0F7-FF780AEB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4597400"/>
            <a:ext cx="5334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7" name="Picture 8">
            <a:extLst>
              <a:ext uri="{FF2B5EF4-FFF2-40B4-BE49-F238E27FC236}">
                <a16:creationId xmlns:a16="http://schemas.microsoft.com/office/drawing/2014/main" id="{A7D462D9-671B-3A39-25D6-066660EA9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616450"/>
            <a:ext cx="2286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8" name="Picture 9">
            <a:extLst>
              <a:ext uri="{FF2B5EF4-FFF2-40B4-BE49-F238E27FC236}">
                <a16:creationId xmlns:a16="http://schemas.microsoft.com/office/drawing/2014/main" id="{E9B92690-7889-279A-FB9C-52E5E04E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597400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>
            <a:extLst>
              <a:ext uri="{FF2B5EF4-FFF2-40B4-BE49-F238E27FC236}">
                <a16:creationId xmlns:a16="http://schemas.microsoft.com/office/drawing/2014/main" id="{ED0B168D-BEFF-E806-F850-407003555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9.3.1 </a:t>
            </a:r>
            <a:r>
              <a:rPr lang="en-US" altLang="zh-CN" sz="3600" dirty="0"/>
              <a:t>TPS54310</a:t>
            </a:r>
            <a:r>
              <a:rPr lang="zh-CN" altLang="en-US" sz="3600" dirty="0"/>
              <a:t>的散热设计</a:t>
            </a:r>
          </a:p>
        </p:txBody>
      </p:sp>
      <p:sp>
        <p:nvSpPr>
          <p:cNvPr id="60419" name="灯片编号占位符 2">
            <a:extLst>
              <a:ext uri="{FF2B5EF4-FFF2-40B4-BE49-F238E27FC236}">
                <a16:creationId xmlns:a16="http://schemas.microsoft.com/office/drawing/2014/main" id="{CD7A1E6E-80A6-F952-02CB-9EF43A19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BF7A3D-DED4-4B9F-A9F6-EBE53E29912C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16A11F-A14C-498B-DB04-6382C03EA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1535113"/>
            <a:ext cx="3070225" cy="44926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dirty="0">
                <a:latin typeface="+mn-ea"/>
              </a:rPr>
              <a:t>芯片体积小，散热面小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dirty="0">
                <a:latin typeface="+mn-ea"/>
              </a:rPr>
              <a:t>PCB</a:t>
            </a:r>
            <a:r>
              <a:rPr lang="zh-CN" altLang="en-US" sz="2000" dirty="0">
                <a:latin typeface="+mn-ea"/>
              </a:rPr>
              <a:t>设计时铺设大面积接地铜皮辅助散热</a:t>
            </a:r>
            <a:endParaRPr lang="en-US" altLang="zh-CN" sz="20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latin typeface="+mn-ea"/>
              </a:rPr>
              <a:t>    </a:t>
            </a:r>
            <a:r>
              <a:rPr lang="zh-CN" altLang="en-US" sz="2000" dirty="0">
                <a:latin typeface="+mn-ea"/>
              </a:rPr>
              <a:t>铜皮面积越大越好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dirty="0">
                <a:latin typeface="+mn-ea"/>
              </a:rPr>
              <a:t>背面裸露的散热片紧贴正下面</a:t>
            </a:r>
            <a:r>
              <a:rPr lang="en-US" altLang="zh-CN" sz="2000" dirty="0">
                <a:latin typeface="+mn-ea"/>
              </a:rPr>
              <a:t>PCB</a:t>
            </a:r>
            <a:r>
              <a:rPr lang="zh-CN" altLang="en-US" sz="2000" dirty="0">
                <a:latin typeface="+mn-ea"/>
              </a:rPr>
              <a:t>铜皮（裸露，不敷绿油）</a:t>
            </a:r>
            <a:endParaRPr lang="en-US" altLang="zh-CN" sz="20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baseline="-250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0421" name="AutoShape 4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35E52819-9B05-F29B-1863-6AD392BF6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0422" name="AutoShape 6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3212762E-903B-2CA8-A058-4CE2C97488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0423" name="AutoShape 8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0ADA4002-B5C4-5616-BE16-45D2A75AB3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0424" name="AutoShape 10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6C441C3B-82A9-E98C-A8B6-A77D880BA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6D6AF-13CB-7210-556A-630E031A8D92}"/>
              </a:ext>
            </a:extLst>
          </p:cNvPr>
          <p:cNvSpPr txBox="1"/>
          <p:nvPr/>
        </p:nvSpPr>
        <p:spPr>
          <a:xfrm>
            <a:off x="5003800" y="6086475"/>
            <a:ext cx="33845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着色部分铺设接地铜皮散热</a:t>
            </a:r>
          </a:p>
        </p:txBody>
      </p:sp>
      <p:pic>
        <p:nvPicPr>
          <p:cNvPr id="60426" name="Picture 2">
            <a:extLst>
              <a:ext uri="{FF2B5EF4-FFF2-40B4-BE49-F238E27FC236}">
                <a16:creationId xmlns:a16="http://schemas.microsoft.com/office/drawing/2014/main" id="{AC6C78F7-8DBC-53B2-009E-3E25523B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35113"/>
            <a:ext cx="55435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7" name="AutoShape 4" descr="http://img5.imgtn.bdimg.com/it/u=3686814463,1435231616&amp;fm=21&amp;gp=0.jpg">
            <a:extLst>
              <a:ext uri="{FF2B5EF4-FFF2-40B4-BE49-F238E27FC236}">
                <a16:creationId xmlns:a16="http://schemas.microsoft.com/office/drawing/2014/main" id="{B354BFEA-F206-42DF-83F5-5B9C216DB3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175" y="4651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0428" name="AutoShape 6" descr="http://img5.imgtn.bdimg.com/it/u=3686814463,1435231616&amp;fm=21&amp;gp=0.jpg">
            <a:extLst>
              <a:ext uri="{FF2B5EF4-FFF2-40B4-BE49-F238E27FC236}">
                <a16:creationId xmlns:a16="http://schemas.microsoft.com/office/drawing/2014/main" id="{95ED5D25-364F-01F9-FBC0-600881A5E7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7575" y="617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60429" name="Picture 7" descr="E:\颜露新文档\教学\本科生 教学任务\TPS54310背面.jpg">
            <a:extLst>
              <a:ext uri="{FF2B5EF4-FFF2-40B4-BE49-F238E27FC236}">
                <a16:creationId xmlns:a16="http://schemas.microsoft.com/office/drawing/2014/main" id="{2F4FCF39-9030-8E91-266B-5E7FB9045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5095875"/>
            <a:ext cx="23812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8976DB3-8698-03A8-DF20-374106324FC3}"/>
              </a:ext>
            </a:extLst>
          </p:cNvPr>
          <p:cNvCxnSpPr/>
          <p:nvPr/>
        </p:nvCxnSpPr>
        <p:spPr>
          <a:xfrm>
            <a:off x="1222375" y="4365625"/>
            <a:ext cx="325438" cy="13668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>
            <a:extLst>
              <a:ext uri="{FF2B5EF4-FFF2-40B4-BE49-F238E27FC236}">
                <a16:creationId xmlns:a16="http://schemas.microsoft.com/office/drawing/2014/main" id="{AEF06229-26F6-FAAD-0E75-B32D3AE68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3913" y="549275"/>
            <a:ext cx="7496175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9.3.1  </a:t>
            </a:r>
            <a:r>
              <a:rPr lang="en-US" altLang="zh-CN" sz="3600" dirty="0"/>
              <a:t>DC/DC</a:t>
            </a:r>
            <a:r>
              <a:rPr lang="zh-CN" altLang="en-US" sz="3600" dirty="0"/>
              <a:t>开关电源</a:t>
            </a:r>
            <a:r>
              <a:rPr lang="en-US" altLang="zh-CN" sz="3600" dirty="0"/>
              <a:t>-PTH0505W</a:t>
            </a:r>
            <a:endParaRPr lang="zh-CN" altLang="en-US" sz="3600" dirty="0"/>
          </a:p>
        </p:txBody>
      </p:sp>
      <p:sp>
        <p:nvSpPr>
          <p:cNvPr id="61443" name="灯片编号占位符 2">
            <a:extLst>
              <a:ext uri="{FF2B5EF4-FFF2-40B4-BE49-F238E27FC236}">
                <a16:creationId xmlns:a16="http://schemas.microsoft.com/office/drawing/2014/main" id="{88CD154B-0B12-80E1-DEEB-3F28C608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345A3D-621C-4286-8FA3-CD05E11CA9AA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7E0BD75-6FE0-E15F-0DB6-6ADA06E93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8253413" cy="1916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dirty="0">
                <a:latin typeface="+mn-ea"/>
              </a:rPr>
              <a:t>最大输出电流</a:t>
            </a:r>
            <a:r>
              <a:rPr lang="en-US" altLang="zh-CN" sz="2000" dirty="0">
                <a:latin typeface="+mn-ea"/>
              </a:rPr>
              <a:t>6A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dirty="0">
                <a:latin typeface="+mn-ea"/>
              </a:rPr>
              <a:t>5V</a:t>
            </a:r>
            <a:r>
              <a:rPr lang="zh-CN" altLang="en-US" sz="2000" dirty="0">
                <a:latin typeface="+mn-ea"/>
              </a:rPr>
              <a:t>输入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dirty="0">
                <a:latin typeface="+mn-ea"/>
              </a:rPr>
              <a:t>输出电压可调</a:t>
            </a:r>
            <a:r>
              <a:rPr lang="en-US" altLang="zh-CN" sz="2000" dirty="0">
                <a:latin typeface="+mn-ea"/>
              </a:rPr>
              <a:t>0.8V~3.6V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dirty="0">
                <a:latin typeface="+mn-ea"/>
              </a:rPr>
              <a:t>效率高达</a:t>
            </a:r>
            <a:r>
              <a:rPr lang="en-US" altLang="zh-CN" sz="2000" dirty="0">
                <a:latin typeface="+mn-ea"/>
              </a:rPr>
              <a:t>95%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dirty="0">
                <a:latin typeface="+mn-ea"/>
              </a:rPr>
              <a:t>电压纹波 </a:t>
            </a:r>
            <a:r>
              <a:rPr lang="en-US" altLang="zh-CN" sz="2000" dirty="0">
                <a:latin typeface="+mn-ea"/>
              </a:rPr>
              <a:t>20mV</a:t>
            </a:r>
            <a:r>
              <a:rPr lang="en-US" altLang="zh-CN" sz="2000" baseline="-25000" dirty="0">
                <a:latin typeface="+mn-ea"/>
              </a:rPr>
              <a:t>PP</a:t>
            </a: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1445" name="AutoShape 4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4B55CB8D-2DB1-49DA-94F8-A3DA1A36F0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1446" name="AutoShape 6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1A13C7A8-B9C5-42ED-EDC2-73D2B03CB8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1447" name="AutoShape 8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D4990EFC-7D16-840E-B620-2AF225A852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1448" name="AutoShape 10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635272E2-3DC4-F692-5C25-C3EAB46FE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119F8-6526-7D14-8ED7-62E5E1A69AAF}"/>
              </a:ext>
            </a:extLst>
          </p:cNvPr>
          <p:cNvSpPr txBox="1"/>
          <p:nvPr/>
        </p:nvSpPr>
        <p:spPr>
          <a:xfrm>
            <a:off x="1458913" y="6257925"/>
            <a:ext cx="1727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可调输出电压</a:t>
            </a:r>
          </a:p>
        </p:txBody>
      </p:sp>
      <p:pic>
        <p:nvPicPr>
          <p:cNvPr id="61450" name="Picture 2">
            <a:extLst>
              <a:ext uri="{FF2B5EF4-FFF2-40B4-BE49-F238E27FC236}">
                <a16:creationId xmlns:a16="http://schemas.microsoft.com/office/drawing/2014/main" id="{8C52A0CC-A507-EC6A-B008-6B19B91E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1441450"/>
            <a:ext cx="2773363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1" name="Picture 3">
            <a:extLst>
              <a:ext uri="{FF2B5EF4-FFF2-40B4-BE49-F238E27FC236}">
                <a16:creationId xmlns:a16="http://schemas.microsoft.com/office/drawing/2014/main" id="{E0DA55A3-BEF1-11BA-A1B1-E47795BB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3656013"/>
            <a:ext cx="3897312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2" name="Picture 4">
            <a:extLst>
              <a:ext uri="{FF2B5EF4-FFF2-40B4-BE49-F238E27FC236}">
                <a16:creationId xmlns:a16="http://schemas.microsoft.com/office/drawing/2014/main" id="{9AAA48C5-466B-4383-BAC0-7BCA4B1F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63" y="3692525"/>
            <a:ext cx="369887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3" name="Picture 5">
            <a:extLst>
              <a:ext uri="{FF2B5EF4-FFF2-40B4-BE49-F238E27FC236}">
                <a16:creationId xmlns:a16="http://schemas.microsoft.com/office/drawing/2014/main" id="{52961CBB-30E6-5028-F0DB-F266E8DC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449763"/>
            <a:ext cx="26638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>
            <a:extLst>
              <a:ext uri="{FF2B5EF4-FFF2-40B4-BE49-F238E27FC236}">
                <a16:creationId xmlns:a16="http://schemas.microsoft.com/office/drawing/2014/main" id="{AA06DF3F-C192-2A75-ADB5-7C00EFAD9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1738" y="654050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9.3.1 DC/DC</a:t>
            </a:r>
            <a:r>
              <a:rPr lang="zh-CN" altLang="en-US" sz="3600" dirty="0">
                <a:latin typeface="+mn-ea"/>
                <a:ea typeface="+mn-ea"/>
              </a:rPr>
              <a:t>开关模块供电电路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09DAB3-C8DB-D271-0D32-13EE77D77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5864225" cy="47958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直接使用开关电源模块供电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400" dirty="0">
                <a:latin typeface="+mn-ea"/>
              </a:rPr>
              <a:t>型滤波，降低纹波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+mn-ea"/>
              </a:rPr>
              <a:t>FB</a:t>
            </a:r>
            <a:r>
              <a:rPr lang="zh-CN" altLang="en-US" sz="2400" dirty="0">
                <a:latin typeface="+mn-ea"/>
              </a:rPr>
              <a:t>为磁珠（可等效电感），</a:t>
            </a:r>
            <a:r>
              <a:rPr lang="zh-CN" altLang="en-US" sz="2400" dirty="0"/>
              <a:t>抑制电源线上的高频噪声和尖峰干扰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Char char="ü"/>
              <a:defRPr/>
            </a:pPr>
            <a:r>
              <a:rPr lang="en-US" altLang="zh-CN" sz="2400" dirty="0"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调试阶段，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FB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先不安装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Char char="ü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DC/DC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输出电压调整正确后，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再安装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FB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Char char="ü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避免错误的电压直接供给供电对象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2468" name="AutoShape 4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673259E5-ABD4-2CC7-B120-57E2CE817E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2469" name="AutoShape 6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929EE604-A7ED-8745-6CD5-AC966800CB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2470" name="AutoShape 8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E76CAA60-ADD5-83CC-DE9D-73F2DA8E2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2471" name="AutoShape 10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99EE134D-B05D-3ACD-AC82-B8897DCA39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62472" name="Picture 3">
            <a:extLst>
              <a:ext uri="{FF2B5EF4-FFF2-40B4-BE49-F238E27FC236}">
                <a16:creationId xmlns:a16="http://schemas.microsoft.com/office/drawing/2014/main" id="{87BA4869-8BF0-4EA3-74BA-B83432E0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133600"/>
            <a:ext cx="42386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Picture 4">
            <a:extLst>
              <a:ext uri="{FF2B5EF4-FFF2-40B4-BE49-F238E27FC236}">
                <a16:creationId xmlns:a16="http://schemas.microsoft.com/office/drawing/2014/main" id="{8B0AA7F4-5DD6-56DC-F192-F03B982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2133600"/>
            <a:ext cx="163512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D5B2E0-115F-DA38-53F6-62376EEC5388}"/>
              </a:ext>
            </a:extLst>
          </p:cNvPr>
          <p:cNvSpPr txBox="1"/>
          <p:nvPr/>
        </p:nvSpPr>
        <p:spPr>
          <a:xfrm>
            <a:off x="1127125" y="5876925"/>
            <a:ext cx="69008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适合给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ea typeface="+mn-ea"/>
              </a:rPr>
              <a:t>FPGA/DSP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等较大电流需求的内核供电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>
            <a:extLst>
              <a:ext uri="{FF2B5EF4-FFF2-40B4-BE49-F238E27FC236}">
                <a16:creationId xmlns:a16="http://schemas.microsoft.com/office/drawing/2014/main" id="{33B80A87-52BB-C3F6-8580-D3F319302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  <a:ea typeface="+mn-ea"/>
              </a:rPr>
              <a:t>9.3.1 </a:t>
            </a:r>
            <a:r>
              <a:rPr lang="zh-CN" altLang="en-US" sz="3600" dirty="0">
                <a:latin typeface="+mn-ea"/>
                <a:ea typeface="+mn-ea"/>
              </a:rPr>
              <a:t>多级变电供电电路</a:t>
            </a:r>
          </a:p>
        </p:txBody>
      </p:sp>
      <p:sp>
        <p:nvSpPr>
          <p:cNvPr id="64515" name="灯片编号占位符 2">
            <a:extLst>
              <a:ext uri="{FF2B5EF4-FFF2-40B4-BE49-F238E27FC236}">
                <a16:creationId xmlns:a16="http://schemas.microsoft.com/office/drawing/2014/main" id="{404502B9-182B-6BA7-3ABE-20BA880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211638" y="6381750"/>
            <a:ext cx="914400" cy="284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532D38-091A-4170-84BF-7C7938F6C4E1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46FEE2-17FD-A2CD-6C80-A166DA56F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8253413" cy="1916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多级变换，逐步降低电压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前级使用高效率开关电源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后级使用低纹波线性电源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4517" name="AutoShape 4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BD3BF8E4-F8F8-466E-5EA1-47D8B0993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4518" name="AutoShape 6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0D019406-584A-8C5F-CE2B-62BA0D5808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4519" name="AutoShape 8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3F26D231-CE9A-44FE-0D18-72FE5D32E4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4520" name="AutoShape 10" descr="http://img5.imgtn.bdimg.com/it/u=892586577,393744200&amp;fm=21&amp;gp=0.jpg">
            <a:extLst>
              <a:ext uri="{FF2B5EF4-FFF2-40B4-BE49-F238E27FC236}">
                <a16:creationId xmlns:a16="http://schemas.microsoft.com/office/drawing/2014/main" id="{95B6191E-812E-5361-2A0F-E5AAF981ED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07F2D-9AC8-D54C-59D1-40DA4D3670E2}"/>
              </a:ext>
            </a:extLst>
          </p:cNvPr>
          <p:cNvSpPr txBox="1"/>
          <p:nvPr/>
        </p:nvSpPr>
        <p:spPr>
          <a:xfrm>
            <a:off x="2436813" y="6002338"/>
            <a:ext cx="15589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一级变电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C20B8-5A02-53A3-7E65-BB1427CD8275}"/>
              </a:ext>
            </a:extLst>
          </p:cNvPr>
          <p:cNvSpPr txBox="1"/>
          <p:nvPr/>
        </p:nvSpPr>
        <p:spPr>
          <a:xfrm>
            <a:off x="5076825" y="6002338"/>
            <a:ext cx="13604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二级变电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BF637E-4AAF-78D3-2185-AE000BBC0BE6}"/>
              </a:ext>
            </a:extLst>
          </p:cNvPr>
          <p:cNvSpPr/>
          <p:nvPr/>
        </p:nvSpPr>
        <p:spPr>
          <a:xfrm>
            <a:off x="2436630" y="3596713"/>
            <a:ext cx="1296144" cy="1296144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dirty="0">
              <a:solidFill>
                <a:srgbClr val="0070C0"/>
              </a:solidFill>
              <a:latin typeface="+mn-ea"/>
            </a:endParaRPr>
          </a:p>
          <a:p>
            <a:pPr algn="ctr">
              <a:defRPr/>
            </a:pPr>
            <a:r>
              <a:rPr lang="en-US" altLang="zh-CN" dirty="0">
                <a:solidFill>
                  <a:srgbClr val="0070C0"/>
                </a:solidFill>
                <a:latin typeface="+mn-ea"/>
              </a:rPr>
              <a:t>DC/DC</a:t>
            </a:r>
          </a:p>
          <a:p>
            <a:pPr algn="ctr">
              <a:defRPr/>
            </a:pPr>
            <a:r>
              <a:rPr lang="zh-CN" altLang="en-US" dirty="0">
                <a:solidFill>
                  <a:srgbClr val="0070C0"/>
                </a:solidFill>
                <a:latin typeface="+mn-ea"/>
              </a:rPr>
              <a:t>开关电源</a:t>
            </a:r>
            <a:endParaRPr lang="en-US" altLang="zh-CN" dirty="0">
              <a:solidFill>
                <a:srgbClr val="0070C0"/>
              </a:solidFill>
              <a:latin typeface="+mn-ea"/>
            </a:endParaRPr>
          </a:p>
          <a:p>
            <a:pPr algn="ctr">
              <a:defRPr/>
            </a:pP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DD7627-E134-B114-F026-0315CDF523CF}"/>
              </a:ext>
            </a:extLst>
          </p:cNvPr>
          <p:cNvSpPr/>
          <p:nvPr/>
        </p:nvSpPr>
        <p:spPr>
          <a:xfrm>
            <a:off x="4941964" y="3812737"/>
            <a:ext cx="994256" cy="864096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70C0"/>
                </a:solidFill>
              </a:rPr>
              <a:t>LDO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CF2252C-3187-DC1A-08E7-37D65C4D3713}"/>
              </a:ext>
            </a:extLst>
          </p:cNvPr>
          <p:cNvCxnSpPr/>
          <p:nvPr/>
        </p:nvCxnSpPr>
        <p:spPr>
          <a:xfrm>
            <a:off x="1503363" y="4244975"/>
            <a:ext cx="9334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F86126C-5254-C2B5-7D93-B942BAB95DF8}"/>
              </a:ext>
            </a:extLst>
          </p:cNvPr>
          <p:cNvSpPr/>
          <p:nvPr/>
        </p:nvSpPr>
        <p:spPr>
          <a:xfrm>
            <a:off x="4941964" y="4892857"/>
            <a:ext cx="994256" cy="864096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70C0"/>
                </a:solidFill>
              </a:rPr>
              <a:t>LDO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D6D4A-B71E-ACF7-79D9-A7B2A4811E20}"/>
              </a:ext>
            </a:extLst>
          </p:cNvPr>
          <p:cNvCxnSpPr/>
          <p:nvPr/>
        </p:nvCxnSpPr>
        <p:spPr>
          <a:xfrm>
            <a:off x="3732213" y="4294188"/>
            <a:ext cx="120967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363357FF-45E5-95F8-02BF-92F85ECB2DB7}"/>
              </a:ext>
            </a:extLst>
          </p:cNvPr>
          <p:cNvCxnSpPr/>
          <p:nvPr/>
        </p:nvCxnSpPr>
        <p:spPr>
          <a:xfrm rot="16200000" flipH="1">
            <a:off x="4148932" y="4531519"/>
            <a:ext cx="1030287" cy="555625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EEC6BB-7809-3280-2A05-45E3AA87D259}"/>
              </a:ext>
            </a:extLst>
          </p:cNvPr>
          <p:cNvCxnSpPr/>
          <p:nvPr/>
        </p:nvCxnSpPr>
        <p:spPr>
          <a:xfrm>
            <a:off x="5935663" y="4294188"/>
            <a:ext cx="73501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4C91E7F-DB81-FED0-591B-D251E35AEB99}"/>
              </a:ext>
            </a:extLst>
          </p:cNvPr>
          <p:cNvCxnSpPr/>
          <p:nvPr/>
        </p:nvCxnSpPr>
        <p:spPr>
          <a:xfrm>
            <a:off x="5978525" y="5324475"/>
            <a:ext cx="73342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0C2164C3-A896-A5DF-9804-CBD2E67CF445}"/>
              </a:ext>
            </a:extLst>
          </p:cNvPr>
          <p:cNvCxnSpPr/>
          <p:nvPr/>
        </p:nvCxnSpPr>
        <p:spPr>
          <a:xfrm flipV="1">
            <a:off x="4386263" y="3351213"/>
            <a:ext cx="2284412" cy="985837"/>
          </a:xfrm>
          <a:prstGeom prst="bentConnector3">
            <a:avLst>
              <a:gd name="adj1" fmla="val -194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E831FE8-FC22-5B7E-73E4-CFD5F1154019}"/>
              </a:ext>
            </a:extLst>
          </p:cNvPr>
          <p:cNvSpPr txBox="1"/>
          <p:nvPr/>
        </p:nvSpPr>
        <p:spPr>
          <a:xfrm>
            <a:off x="6865938" y="3148013"/>
            <a:ext cx="17287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I/O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电压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0A5BB5-ECA6-D4ED-57F1-38143DF56299}"/>
              </a:ext>
            </a:extLst>
          </p:cNvPr>
          <p:cNvSpPr txBox="1"/>
          <p:nvPr/>
        </p:nvSpPr>
        <p:spPr>
          <a:xfrm>
            <a:off x="6865938" y="4071938"/>
            <a:ext cx="17287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内核电压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9FB7FD-1B3C-2A4D-BF5C-7947E0964733}"/>
              </a:ext>
            </a:extLst>
          </p:cNvPr>
          <p:cNvSpPr txBox="1"/>
          <p:nvPr/>
        </p:nvSpPr>
        <p:spPr>
          <a:xfrm>
            <a:off x="6865938" y="5124450"/>
            <a:ext cx="17287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内核电压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4C99F8-170B-6E9E-DEB3-E6A53F3D08B4}"/>
              </a:ext>
            </a:extLst>
          </p:cNvPr>
          <p:cNvSpPr txBox="1"/>
          <p:nvPr/>
        </p:nvSpPr>
        <p:spPr>
          <a:xfrm>
            <a:off x="422275" y="3813175"/>
            <a:ext cx="17287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输入电压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（如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28V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6392F9-E7BE-0978-7D5A-46C9DBF3B5DD}"/>
              </a:ext>
            </a:extLst>
          </p:cNvPr>
          <p:cNvSpPr txBox="1"/>
          <p:nvPr/>
        </p:nvSpPr>
        <p:spPr>
          <a:xfrm>
            <a:off x="5300663" y="2930525"/>
            <a:ext cx="912812" cy="4016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3V3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E127A5-3CFD-D7C6-CCFE-7867502EE292}"/>
              </a:ext>
            </a:extLst>
          </p:cNvPr>
          <p:cNvSpPr txBox="1"/>
          <p:nvPr/>
        </p:nvSpPr>
        <p:spPr>
          <a:xfrm>
            <a:off x="5980113" y="3856038"/>
            <a:ext cx="914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1V4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A6128-4B7F-D637-D3FC-69913499712E}"/>
              </a:ext>
            </a:extLst>
          </p:cNvPr>
          <p:cNvSpPr txBox="1"/>
          <p:nvPr/>
        </p:nvSpPr>
        <p:spPr>
          <a:xfrm>
            <a:off x="5984875" y="4892675"/>
            <a:ext cx="9128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1V2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E:\颜露新文档\教学\本科生 教学任务\无源晶振.jpg">
            <a:extLst>
              <a:ext uri="{FF2B5EF4-FFF2-40B4-BE49-F238E27FC236}">
                <a16:creationId xmlns:a16="http://schemas.microsoft.com/office/drawing/2014/main" id="{1DDB926A-B836-490C-3AD9-4DC1435B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3" b="12122"/>
          <a:stretch>
            <a:fillRect/>
          </a:stretch>
        </p:blipFill>
        <p:spPr bwMode="auto">
          <a:xfrm>
            <a:off x="1042988" y="4978400"/>
            <a:ext cx="2376487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4">
            <a:extLst>
              <a:ext uri="{FF2B5EF4-FFF2-40B4-BE49-F238E27FC236}">
                <a16:creationId xmlns:a16="http://schemas.microsoft.com/office/drawing/2014/main" id="{8F501F84-83FE-A5D5-3CDE-E8B1D2E39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9.3.2 </a:t>
            </a:r>
            <a:r>
              <a:rPr lang="zh-CN" altLang="en-US" sz="3600" dirty="0">
                <a:latin typeface="+mn-ea"/>
              </a:rPr>
              <a:t>时钟电路</a:t>
            </a:r>
          </a:p>
        </p:txBody>
      </p:sp>
      <p:sp>
        <p:nvSpPr>
          <p:cNvPr id="67588" name="灯片编号占位符 2">
            <a:extLst>
              <a:ext uri="{FF2B5EF4-FFF2-40B4-BE49-F238E27FC236}">
                <a16:creationId xmlns:a16="http://schemas.microsoft.com/office/drawing/2014/main" id="{2271F36C-74F1-53E5-9435-3292E82C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214F44-60AD-4DDC-AC1B-CAA2F48195E1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53FA367-8CE8-FD6C-BF92-EBD238CD9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371600"/>
            <a:ext cx="4005263" cy="4724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无源晶振时钟产生电路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需要器件内部集成谐振电路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zh-CN" altLang="en-US" sz="2800" dirty="0">
                <a:latin typeface="+mn-ea"/>
              </a:rPr>
              <a:t>   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b="1" dirty="0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C3E7F9-1A54-2F11-2E99-CAC345115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950" y="1341438"/>
            <a:ext cx="4429125" cy="12239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有源晶振时钟产生电路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b="1" dirty="0"/>
              <a:t> </a:t>
            </a:r>
          </a:p>
        </p:txBody>
      </p:sp>
      <p:graphicFrame>
        <p:nvGraphicFramePr>
          <p:cNvPr id="67591" name="对象 3">
            <a:extLst>
              <a:ext uri="{FF2B5EF4-FFF2-40B4-BE49-F238E27FC236}">
                <a16:creationId xmlns:a16="http://schemas.microsoft.com/office/drawing/2014/main" id="{85549192-7C9E-3460-DB96-0773DE894F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2668588"/>
          <a:ext cx="3024188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52683" imgH="1840677" progId="Visio.Drawing.11">
                  <p:embed/>
                </p:oleObj>
              </mc:Choice>
              <mc:Fallback>
                <p:oleObj name="Visio" r:id="rId3" imgW="2452683" imgH="1840677" progId="Visio.Drawing.11">
                  <p:embed/>
                  <p:pic>
                    <p:nvPicPr>
                      <p:cNvPr id="67591" name="对象 3">
                        <a:extLst>
                          <a:ext uri="{FF2B5EF4-FFF2-40B4-BE49-F238E27FC236}">
                            <a16:creationId xmlns:a16="http://schemas.microsoft.com/office/drawing/2014/main" id="{85549192-7C9E-3460-DB96-0773DE894F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668588"/>
                        <a:ext cx="3024188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92" name="Picture 7" descr="E:\颜露新文档\教学\本科生 教学任务\有源晶振.jpg">
            <a:extLst>
              <a:ext uri="{FF2B5EF4-FFF2-40B4-BE49-F238E27FC236}">
                <a16:creationId xmlns:a16="http://schemas.microsoft.com/office/drawing/2014/main" id="{13AF65C3-518E-08DB-1B2E-9AA090B0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868863"/>
            <a:ext cx="200342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7593" name="对象 2">
            <a:extLst>
              <a:ext uri="{FF2B5EF4-FFF2-40B4-BE49-F238E27FC236}">
                <a16:creationId xmlns:a16="http://schemas.microsoft.com/office/drawing/2014/main" id="{BCA4781A-D61A-A2A1-5A98-855F81075E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9338" y="2581275"/>
          <a:ext cx="3455987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100811" imgH="1804776" progId="Visio.Drawing.11">
                  <p:embed/>
                </p:oleObj>
              </mc:Choice>
              <mc:Fallback>
                <p:oleObj name="Visio" r:id="rId6" imgW="3100811" imgH="1804776" progId="Visio.Drawing.11">
                  <p:embed/>
                  <p:pic>
                    <p:nvPicPr>
                      <p:cNvPr id="67593" name="对象 2">
                        <a:extLst>
                          <a:ext uri="{FF2B5EF4-FFF2-40B4-BE49-F238E27FC236}">
                            <a16:creationId xmlns:a16="http://schemas.microsoft.com/office/drawing/2014/main" id="{BCA4781A-D61A-A2A1-5A98-855F81075E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581275"/>
                        <a:ext cx="3455987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>
            <a:extLst>
              <a:ext uri="{FF2B5EF4-FFF2-40B4-BE49-F238E27FC236}">
                <a16:creationId xmlns:a16="http://schemas.microsoft.com/office/drawing/2014/main" id="{F260202B-72B3-7042-696F-EE8F2A42E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9.3.2 </a:t>
            </a:r>
            <a:r>
              <a:rPr lang="zh-CN" altLang="en-US" sz="3600" dirty="0">
                <a:latin typeface="+mn-ea"/>
              </a:rPr>
              <a:t>时钟信号的时序指标</a:t>
            </a:r>
          </a:p>
        </p:txBody>
      </p:sp>
      <p:sp>
        <p:nvSpPr>
          <p:cNvPr id="68611" name="灯片编号占位符 2">
            <a:extLst>
              <a:ext uri="{FF2B5EF4-FFF2-40B4-BE49-F238E27FC236}">
                <a16:creationId xmlns:a16="http://schemas.microsoft.com/office/drawing/2014/main" id="{39C877D6-7E4C-338A-BF54-CF1478D7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F811F8-D1D0-4AA8-BAAF-862412128DF3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DC9B13-0EFE-C300-9575-AA135AC42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3862388" cy="35718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稳定时间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上电后到时钟稳定输出的时间，与晶振有关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周期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T = 1/f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占空比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周期内，高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低电平持续时间比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b="1" dirty="0"/>
          </a:p>
        </p:txBody>
      </p:sp>
      <p:pic>
        <p:nvPicPr>
          <p:cNvPr id="68613" name="Picture 2">
            <a:extLst>
              <a:ext uri="{FF2B5EF4-FFF2-40B4-BE49-F238E27FC236}">
                <a16:creationId xmlns:a16="http://schemas.microsoft.com/office/drawing/2014/main" id="{F3160F7C-8094-6947-70CA-F52E7C86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867275"/>
            <a:ext cx="860107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AB09A94-3E37-DF7F-6875-0FF5D0B3A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1449388"/>
            <a:ext cx="3600450" cy="31321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沿跳变时间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上升沿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下降沿时间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周期抖动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周期稳定度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zh-CN" altLang="en-US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1">
            <a:extLst>
              <a:ext uri="{FF2B5EF4-FFF2-40B4-BE49-F238E27FC236}">
                <a16:creationId xmlns:a16="http://schemas.microsoft.com/office/drawing/2014/main" id="{9574168F-0C76-3872-D7FA-B2B0FAA35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484313"/>
            <a:ext cx="4189412" cy="2557462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8" name="Rectangle 4">
            <a:extLst>
              <a:ext uri="{FF2B5EF4-FFF2-40B4-BE49-F238E27FC236}">
                <a16:creationId xmlns:a16="http://schemas.microsoft.com/office/drawing/2014/main" id="{A7922032-B293-ECAA-8A7A-1B7F98A4D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9.3.2 </a:t>
            </a:r>
            <a:r>
              <a:rPr lang="zh-CN" altLang="en-US" sz="3600" dirty="0">
                <a:latin typeface="+mn-ea"/>
              </a:rPr>
              <a:t>时钟驱动</a:t>
            </a:r>
            <a:r>
              <a:rPr lang="en-US" altLang="zh-CN" sz="3600" dirty="0">
                <a:latin typeface="+mn-ea"/>
              </a:rPr>
              <a:t>/</a:t>
            </a:r>
            <a:r>
              <a:rPr lang="zh-CN" altLang="en-US" sz="3600" dirty="0">
                <a:latin typeface="+mn-ea"/>
              </a:rPr>
              <a:t>管理电路</a:t>
            </a:r>
          </a:p>
        </p:txBody>
      </p:sp>
      <p:sp>
        <p:nvSpPr>
          <p:cNvPr id="69636" name="灯片编号占位符 2">
            <a:extLst>
              <a:ext uri="{FF2B5EF4-FFF2-40B4-BE49-F238E27FC236}">
                <a16:creationId xmlns:a16="http://schemas.microsoft.com/office/drawing/2014/main" id="{839ED97E-C61F-9B10-EE75-8C0DAC57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AB4DAE-94AE-41DD-BE7B-B0E728666DAC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491B16D-C168-D289-87B8-0AEB17D8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12875"/>
            <a:ext cx="4464050" cy="4724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200" dirty="0">
                <a:latin typeface="+mn-ea"/>
              </a:rPr>
              <a:t>驱动器件提供多路同相位的时钟</a:t>
            </a:r>
            <a:endParaRPr lang="en-US" altLang="zh-CN" sz="22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200" dirty="0">
                <a:latin typeface="+mn-ea"/>
              </a:rPr>
              <a:t>   </a:t>
            </a:r>
            <a:r>
              <a:rPr lang="zh-CN" altLang="en-US" sz="2200" dirty="0">
                <a:latin typeface="+mn-ea"/>
              </a:rPr>
              <a:t>例如：</a:t>
            </a:r>
            <a:r>
              <a:rPr lang="en-US" altLang="zh-CN" sz="2200" dirty="0">
                <a:latin typeface="+mn-ea"/>
              </a:rPr>
              <a:t>IDT3805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200" dirty="0">
                <a:latin typeface="+mn-ea"/>
              </a:rPr>
              <a:t>带锁相环</a:t>
            </a:r>
            <a:r>
              <a:rPr lang="en-US" altLang="zh-CN" sz="2200" dirty="0">
                <a:latin typeface="+mn-ea"/>
              </a:rPr>
              <a:t>PLL</a:t>
            </a:r>
            <a:r>
              <a:rPr lang="zh-CN" altLang="en-US" sz="2200" dirty="0">
                <a:latin typeface="+mn-ea"/>
              </a:rPr>
              <a:t>的时钟驱动器</a:t>
            </a:r>
            <a:endParaRPr lang="en-US" altLang="zh-CN" sz="22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200" dirty="0">
                <a:latin typeface="+mn-ea"/>
              </a:rPr>
              <a:t>   </a:t>
            </a:r>
            <a:r>
              <a:rPr lang="zh-CN" altLang="en-US" sz="2200" dirty="0">
                <a:latin typeface="+mn-ea"/>
              </a:rPr>
              <a:t>例如：</a:t>
            </a:r>
            <a:r>
              <a:rPr lang="en-US" altLang="zh-CN" sz="2200" dirty="0">
                <a:latin typeface="+mn-ea"/>
              </a:rPr>
              <a:t>CY2308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200" dirty="0">
                <a:latin typeface="+mn-ea"/>
              </a:rPr>
              <a:t>FPGA</a:t>
            </a:r>
            <a:r>
              <a:rPr lang="zh-CN" altLang="en-US" sz="2200" dirty="0">
                <a:latin typeface="+mn-ea"/>
              </a:rPr>
              <a:t>时钟管理单元</a:t>
            </a:r>
            <a:endParaRPr lang="en-US" altLang="zh-CN" sz="22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200" dirty="0">
                <a:latin typeface="+mn-ea"/>
              </a:rPr>
              <a:t>    DCM</a:t>
            </a: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zh-CN" altLang="en-US" sz="2400" dirty="0">
              <a:latin typeface="+mn-ea"/>
            </a:endParaRPr>
          </a:p>
        </p:txBody>
      </p:sp>
      <p:pic>
        <p:nvPicPr>
          <p:cNvPr id="69638" name="图片 2">
            <a:extLst>
              <a:ext uri="{FF2B5EF4-FFF2-40B4-BE49-F238E27FC236}">
                <a16:creationId xmlns:a16="http://schemas.microsoft.com/office/drawing/2014/main" id="{9AF12980-F8CA-3671-7B5F-F0B69AD94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4149725"/>
            <a:ext cx="4200525" cy="2428875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>
            <a:extLst>
              <a:ext uri="{FF2B5EF4-FFF2-40B4-BE49-F238E27FC236}">
                <a16:creationId xmlns:a16="http://schemas.microsoft.com/office/drawing/2014/main" id="{355FF0AC-13E9-FD23-E2E0-181BDA7C38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9.3.3 </a:t>
            </a:r>
            <a:r>
              <a:rPr lang="zh-CN" altLang="en-US" sz="3600" dirty="0">
                <a:latin typeface="+mn-ea"/>
              </a:rPr>
              <a:t>复位电路</a:t>
            </a:r>
          </a:p>
        </p:txBody>
      </p:sp>
      <p:sp>
        <p:nvSpPr>
          <p:cNvPr id="70659" name="灯片编号占位符 2">
            <a:extLst>
              <a:ext uri="{FF2B5EF4-FFF2-40B4-BE49-F238E27FC236}">
                <a16:creationId xmlns:a16="http://schemas.microsoft.com/office/drawing/2014/main" id="{28E6862D-BF87-5A35-C591-2BEDEE1BB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E084B9-B4A5-4E15-B66A-B6B8A806F1D3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AA1AF07-530A-8401-C599-58245A9F1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8253413" cy="50117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电路启动工作的起始信号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DSP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初始化内部寄存器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FPGA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初始化配置区，进入配置序列过程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其它电路的正确初始化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冷复位  热复位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冷复位：电路上电即产生的复位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热复位：电路在通电状态产生的复位，如“看门狗”复位、按键复位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复位电平和时序要求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一般为低电平复位，对低电平保持时间有要求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有些对复位时序有特定的定时要求（如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TS101/201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复位沿跳时间要求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>
            <a:extLst>
              <a:ext uri="{FF2B5EF4-FFF2-40B4-BE49-F238E27FC236}">
                <a16:creationId xmlns:a16="http://schemas.microsoft.com/office/drawing/2014/main" id="{EC26787C-A4B4-679B-9ED5-666B9D6AD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9.3.3 </a:t>
            </a:r>
            <a:r>
              <a:rPr lang="zh-CN" altLang="en-US" sz="3600" dirty="0">
                <a:latin typeface="+mn-ea"/>
              </a:rPr>
              <a:t>复位电路</a:t>
            </a:r>
          </a:p>
        </p:txBody>
      </p:sp>
      <p:sp>
        <p:nvSpPr>
          <p:cNvPr id="71683" name="灯片编号占位符 2">
            <a:extLst>
              <a:ext uri="{FF2B5EF4-FFF2-40B4-BE49-F238E27FC236}">
                <a16:creationId xmlns:a16="http://schemas.microsoft.com/office/drawing/2014/main" id="{09B0A6C4-C368-E246-51D5-C84E997D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3F5E16-D360-4120-8901-39269CDDC082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4E9182E-E1CF-502B-A6A2-975F5BE05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8253413" cy="49482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+mn-ea"/>
              </a:rPr>
              <a:t>RC</a:t>
            </a:r>
            <a:r>
              <a:rPr lang="zh-CN" altLang="en-US" sz="2400" dirty="0">
                <a:latin typeface="+mn-ea"/>
              </a:rPr>
              <a:t>复位电路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上电后，电容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C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开始充电（等效短路到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DGND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PWUP_RST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为低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 电容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C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充电完成，等效断路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 PWUP_RST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为高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二极管提供断电后电容的快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速放电回路，为再次复位作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准备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施密特反相器用于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RC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复位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信号整形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--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保证沿跳时间、电平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低电平时间取决于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R×C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71685" name="Picture 2" descr="E:\颜露新文档\教学\本科生 教学任务\上电复位.jpg">
            <a:extLst>
              <a:ext uri="{FF2B5EF4-FFF2-40B4-BE49-F238E27FC236}">
                <a16:creationId xmlns:a16="http://schemas.microsoft.com/office/drawing/2014/main" id="{4FD23C4D-922D-3523-9E2E-CC7F6B3C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3"/>
          <a:stretch>
            <a:fillRect/>
          </a:stretch>
        </p:blipFill>
        <p:spPr bwMode="auto">
          <a:xfrm>
            <a:off x="4238625" y="2708275"/>
            <a:ext cx="3079750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3" descr="E:\颜露新文档\教学\本科生 教学任务\施密特反相器 RC.jpg">
            <a:extLst>
              <a:ext uri="{FF2B5EF4-FFF2-40B4-BE49-F238E27FC236}">
                <a16:creationId xmlns:a16="http://schemas.microsoft.com/office/drawing/2014/main" id="{ECB33828-45A2-65DB-2AE0-50BBF2D2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2" t="50000" r="6825" b="13548"/>
          <a:stretch>
            <a:fillRect/>
          </a:stretch>
        </p:blipFill>
        <p:spPr bwMode="auto">
          <a:xfrm>
            <a:off x="7158038" y="3463925"/>
            <a:ext cx="189706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239F4A-8BEB-D2C1-99FF-E81A3D24E8C4}"/>
              </a:ext>
            </a:extLst>
          </p:cNvPr>
          <p:cNvSpPr txBox="1"/>
          <p:nvPr/>
        </p:nvSpPr>
        <p:spPr>
          <a:xfrm>
            <a:off x="6127750" y="5373688"/>
            <a:ext cx="22606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70C0"/>
                </a:solidFill>
                <a:latin typeface="+mn-ea"/>
                <a:ea typeface="+mn-ea"/>
              </a:rPr>
              <a:t>DSP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系统中，一般不建议使用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ea typeface="+mn-ea"/>
              </a:rPr>
              <a:t>RC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复位电路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颜露新文档\教学\本科生 教学任务\图片2.jpg">
            <a:extLst>
              <a:ext uri="{FF2B5EF4-FFF2-40B4-BE49-F238E27FC236}">
                <a16:creationId xmlns:a16="http://schemas.microsoft.com/office/drawing/2014/main" id="{E99E60E3-56D4-FAD1-0042-55DA499E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122488"/>
            <a:ext cx="328295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 descr="E:\颜露新文档\教学\本科生 教学任务\图片3.jpg">
            <a:extLst>
              <a:ext uri="{FF2B5EF4-FFF2-40B4-BE49-F238E27FC236}">
                <a16:creationId xmlns:a16="http://schemas.microsoft.com/office/drawing/2014/main" id="{55E6D878-C9EB-0657-4940-7DBD00B7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271713"/>
            <a:ext cx="312578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AutoShape 8">
            <a:extLst>
              <a:ext uri="{FF2B5EF4-FFF2-40B4-BE49-F238E27FC236}">
                <a16:creationId xmlns:a16="http://schemas.microsoft.com/office/drawing/2014/main" id="{85393512-B3FD-C248-7D76-B810C76B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1019175"/>
            <a:ext cx="2016125" cy="782638"/>
          </a:xfrm>
          <a:prstGeom prst="cloudCallout">
            <a:avLst>
              <a:gd name="adj1" fmla="val -3704"/>
              <a:gd name="adj2" fmla="val 100806"/>
            </a:avLst>
          </a:prstGeom>
          <a:solidFill>
            <a:srgbClr val="93FFE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>
                <a:solidFill>
                  <a:schemeClr val="hlink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新算法？性能好？</a:t>
            </a:r>
          </a:p>
        </p:txBody>
      </p:sp>
      <p:sp>
        <p:nvSpPr>
          <p:cNvPr id="24581" name="AutoShape 8">
            <a:extLst>
              <a:ext uri="{FF2B5EF4-FFF2-40B4-BE49-F238E27FC236}">
                <a16:creationId xmlns:a16="http://schemas.microsoft.com/office/drawing/2014/main" id="{BA478EB2-E3B7-9B62-9C2C-4B6AC4F1B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1123950"/>
            <a:ext cx="2232025" cy="782638"/>
          </a:xfrm>
          <a:prstGeom prst="cloudCallout">
            <a:avLst>
              <a:gd name="adj1" fmla="val -16921"/>
              <a:gd name="adj2" fmla="val 136028"/>
            </a:avLst>
          </a:prstGeom>
          <a:solidFill>
            <a:srgbClr val="93FFE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>
                <a:solidFill>
                  <a:schemeClr val="hlink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稳定？可靠？实时？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A07BDB6-386F-18DA-976A-322B60B63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4941888"/>
            <a:ext cx="8015288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计算机图像处理                 嵌入式图像处理</a:t>
            </a:r>
          </a:p>
        </p:txBody>
      </p:sp>
      <p:sp>
        <p:nvSpPr>
          <p:cNvPr id="24583" name="TextBox 1">
            <a:extLst>
              <a:ext uri="{FF2B5EF4-FFF2-40B4-BE49-F238E27FC236}">
                <a16:creationId xmlns:a16="http://schemas.microsoft.com/office/drawing/2014/main" id="{AF994BC2-2081-1083-9AC5-BBE14DC7E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3" y="2997200"/>
            <a:ext cx="585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 Black" panose="020B0A040201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VS</a:t>
            </a:r>
            <a:endParaRPr lang="zh-CN" altLang="en-US" sz="1800">
              <a:solidFill>
                <a:srgbClr val="FF0000"/>
              </a:solidFill>
              <a:latin typeface="Arial Black" panose="020B0A04020102020204" pitchFamily="34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584" name="TextBox 1">
            <a:extLst>
              <a:ext uri="{FF2B5EF4-FFF2-40B4-BE49-F238E27FC236}">
                <a16:creationId xmlns:a16="http://schemas.microsoft.com/office/drawing/2014/main" id="{BAA635FE-B146-6880-3248-EC70D50EA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5535613"/>
            <a:ext cx="2817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算法研究  原理验证</a:t>
            </a:r>
          </a:p>
        </p:txBody>
      </p:sp>
      <p:sp>
        <p:nvSpPr>
          <p:cNvPr id="24585" name="TextBox 8">
            <a:extLst>
              <a:ext uri="{FF2B5EF4-FFF2-40B4-BE49-F238E27FC236}">
                <a16:creationId xmlns:a16="http://schemas.microsoft.com/office/drawing/2014/main" id="{08F37613-44FF-0477-B270-C6D328A05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6288" y="5516563"/>
            <a:ext cx="1512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应用实现</a:t>
            </a: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38258E6D-387F-B689-C798-65F597C4EBF9}"/>
              </a:ext>
            </a:extLst>
          </p:cNvPr>
          <p:cNvSpPr/>
          <p:nvPr/>
        </p:nvSpPr>
        <p:spPr>
          <a:xfrm>
            <a:off x="3956050" y="5634038"/>
            <a:ext cx="936625" cy="26511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4587" name="矩形 3">
            <a:extLst>
              <a:ext uri="{FF2B5EF4-FFF2-40B4-BE49-F238E27FC236}">
                <a16:creationId xmlns:a16="http://schemas.microsoft.com/office/drawing/2014/main" id="{FA9D0EB8-59B1-8A57-B205-6526C303E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007100"/>
            <a:ext cx="7343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完成图像处理任务的专用软硬件处理系统</a:t>
            </a:r>
            <a:endParaRPr lang="en-US" altLang="zh-CN" sz="2800">
              <a:solidFill>
                <a:srgbClr val="FF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588" name="Rectangle 2">
            <a:extLst>
              <a:ext uri="{FF2B5EF4-FFF2-40B4-BE49-F238E27FC236}">
                <a16:creationId xmlns:a16="http://schemas.microsoft.com/office/drawing/2014/main" id="{37DCD8EA-E786-EABF-3EB5-31A7986A8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1571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None/>
              <a:defRPr/>
            </a:pPr>
            <a:r>
              <a:rPr lang="en-US" altLang="zh-CN" sz="36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9.1 </a:t>
            </a:r>
            <a:r>
              <a:rPr lang="zh-CN" altLang="en-US" sz="36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嵌入式图像处理系统</a:t>
            </a:r>
          </a:p>
        </p:txBody>
      </p:sp>
      <p:sp>
        <p:nvSpPr>
          <p:cNvPr id="24589" name="灯片编号占位符 5">
            <a:extLst>
              <a:ext uri="{FF2B5EF4-FFF2-40B4-BE49-F238E27FC236}">
                <a16:creationId xmlns:a16="http://schemas.microsoft.com/office/drawing/2014/main" id="{C409F1AC-56D4-2712-C70D-0B0D961E98DC}"/>
              </a:ext>
            </a:extLst>
          </p:cNvPr>
          <p:cNvSpPr txBox="1">
            <a:spLocks/>
          </p:cNvSpPr>
          <p:nvPr/>
        </p:nvSpPr>
        <p:spPr bwMode="auto">
          <a:xfrm>
            <a:off x="4114800" y="6400800"/>
            <a:ext cx="9144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3923754-4ABC-44F7-A3DA-B5A34A37A3F5}" type="slidenum">
              <a:rPr lang="en-US" altLang="zh-CN" sz="1800">
                <a:latin typeface="Arial Black" panose="020B0A040201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8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strips dir="r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9CB31CBF-30DC-DAEB-6CF9-2FEF2B219B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9.3.3 </a:t>
            </a:r>
            <a:r>
              <a:rPr lang="zh-CN" altLang="en-US" sz="3600" dirty="0">
                <a:latin typeface="+mn-ea"/>
              </a:rPr>
              <a:t>上电复位电路</a:t>
            </a:r>
            <a:r>
              <a:rPr lang="en-US" altLang="zh-CN" sz="3600" dirty="0">
                <a:latin typeface="+mn-ea"/>
              </a:rPr>
              <a:t>-TPS3307</a:t>
            </a:r>
            <a:endParaRPr lang="zh-CN" altLang="en-US" sz="3600" dirty="0">
              <a:latin typeface="+mn-ea"/>
            </a:endParaRPr>
          </a:p>
        </p:txBody>
      </p:sp>
      <p:sp>
        <p:nvSpPr>
          <p:cNvPr id="72707" name="灯片编号占位符 2">
            <a:extLst>
              <a:ext uri="{FF2B5EF4-FFF2-40B4-BE49-F238E27FC236}">
                <a16:creationId xmlns:a16="http://schemas.microsoft.com/office/drawing/2014/main" id="{A367C2DA-F6B1-263E-9DF9-6DC4379B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8AA1A3-9B97-495C-853B-4FFEDFDD4D04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3282046-5217-0816-DD5E-8FF4BD62E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1441450"/>
            <a:ext cx="8253413" cy="49482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使用上电复位器件产生复位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具备供电电压监控能力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，上电产生复位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供电电压低于门限，保持复位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供电电压高于门限，维持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Td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时间后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释放复位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Td~200ms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具备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路电压监控能力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监控电压跌落低于门限，触发复位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高于门限后，维持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Td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时间后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释放复位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Td~200ms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支持按键复位输入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E4BEB-3C39-4289-EC9B-C05FCB20D679}"/>
              </a:ext>
            </a:extLst>
          </p:cNvPr>
          <p:cNvSpPr txBox="1"/>
          <p:nvPr/>
        </p:nvSpPr>
        <p:spPr>
          <a:xfrm>
            <a:off x="5292725" y="6022975"/>
            <a:ext cx="338296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rgbClr val="0070C0"/>
                </a:solidFill>
                <a:latin typeface="+mn-ea"/>
                <a:ea typeface="+mn-ea"/>
              </a:rPr>
              <a:t>DSP</a:t>
            </a:r>
            <a:r>
              <a:rPr lang="zh-CN" altLang="en-US" dirty="0">
                <a:solidFill>
                  <a:srgbClr val="0070C0"/>
                </a:solidFill>
                <a:latin typeface="+mn-ea"/>
                <a:ea typeface="+mn-ea"/>
              </a:rPr>
              <a:t>系统建议使用使用上电复位器件产生复位</a:t>
            </a:r>
          </a:p>
        </p:txBody>
      </p:sp>
      <p:pic>
        <p:nvPicPr>
          <p:cNvPr id="72710" name="Picture 2">
            <a:extLst>
              <a:ext uri="{FF2B5EF4-FFF2-40B4-BE49-F238E27FC236}">
                <a16:creationId xmlns:a16="http://schemas.microsoft.com/office/drawing/2014/main" id="{555ECC88-94E5-018A-992C-660E54B96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214688"/>
            <a:ext cx="37782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1" name="Picture 3">
            <a:extLst>
              <a:ext uri="{FF2B5EF4-FFF2-40B4-BE49-F238E27FC236}">
                <a16:creationId xmlns:a16="http://schemas.microsoft.com/office/drawing/2014/main" id="{AA2F8402-1CE0-95FC-41C1-6CA7FD37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88" y="1555750"/>
            <a:ext cx="23431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>
            <a:extLst>
              <a:ext uri="{FF2B5EF4-FFF2-40B4-BE49-F238E27FC236}">
                <a16:creationId xmlns:a16="http://schemas.microsoft.com/office/drawing/2014/main" id="{F27D0B2A-6905-00A8-397B-EEDF1464F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9.3.3 </a:t>
            </a:r>
            <a:r>
              <a:rPr lang="zh-CN" altLang="en-US" sz="3600" dirty="0">
                <a:latin typeface="+mn-ea"/>
              </a:rPr>
              <a:t>上电复位电路</a:t>
            </a:r>
            <a:r>
              <a:rPr lang="en-US" altLang="zh-CN" sz="3600" dirty="0">
                <a:latin typeface="+mn-ea"/>
              </a:rPr>
              <a:t>-TPS3307</a:t>
            </a:r>
            <a:endParaRPr lang="zh-CN" altLang="en-US" sz="3600" dirty="0">
              <a:latin typeface="+mn-ea"/>
            </a:endParaRPr>
          </a:p>
        </p:txBody>
      </p:sp>
      <p:sp>
        <p:nvSpPr>
          <p:cNvPr id="73731" name="灯片编号占位符 2">
            <a:extLst>
              <a:ext uri="{FF2B5EF4-FFF2-40B4-BE49-F238E27FC236}">
                <a16:creationId xmlns:a16="http://schemas.microsoft.com/office/drawing/2014/main" id="{E9CBED7F-9B12-AAE7-50CD-EFE111FE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257ABC-E6DB-4894-8250-CF884B96B42A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3732" name="Picture 2">
            <a:extLst>
              <a:ext uri="{FF2B5EF4-FFF2-40B4-BE49-F238E27FC236}">
                <a16:creationId xmlns:a16="http://schemas.microsoft.com/office/drawing/2014/main" id="{975044DE-14D6-614F-831F-7196D3D8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916113"/>
            <a:ext cx="799147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>
            <a:extLst>
              <a:ext uri="{FF2B5EF4-FFF2-40B4-BE49-F238E27FC236}">
                <a16:creationId xmlns:a16="http://schemas.microsoft.com/office/drawing/2014/main" id="{8BAD19E4-3389-0D1F-139D-627066778C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1038" y="549275"/>
            <a:ext cx="7781925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9.3.3 </a:t>
            </a:r>
            <a:r>
              <a:rPr lang="zh-CN" altLang="en-US" sz="3600" dirty="0">
                <a:latin typeface="+mn-ea"/>
              </a:rPr>
              <a:t>复位延时器件</a:t>
            </a:r>
            <a:r>
              <a:rPr lang="en-US" altLang="zh-CN" sz="3600" dirty="0">
                <a:latin typeface="+mn-ea"/>
              </a:rPr>
              <a:t>—TPLC7733</a:t>
            </a:r>
            <a:endParaRPr lang="zh-CN" altLang="en-US" sz="3600" dirty="0">
              <a:latin typeface="+mn-ea"/>
            </a:endParaRPr>
          </a:p>
        </p:txBody>
      </p:sp>
      <p:sp>
        <p:nvSpPr>
          <p:cNvPr id="74755" name="灯片编号占位符 2">
            <a:extLst>
              <a:ext uri="{FF2B5EF4-FFF2-40B4-BE49-F238E27FC236}">
                <a16:creationId xmlns:a16="http://schemas.microsoft.com/office/drawing/2014/main" id="{0BB2A3CC-7368-5E7C-8AF7-D1166B80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5CB788-8347-4F13-A07B-731707A82077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4756" name="Picture 2">
            <a:extLst>
              <a:ext uri="{FF2B5EF4-FFF2-40B4-BE49-F238E27FC236}">
                <a16:creationId xmlns:a16="http://schemas.microsoft.com/office/drawing/2014/main" id="{42F72743-446D-6E4B-75FB-8CF62C5BC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722438"/>
            <a:ext cx="2609850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3">
            <a:extLst>
              <a:ext uri="{FF2B5EF4-FFF2-40B4-BE49-F238E27FC236}">
                <a16:creationId xmlns:a16="http://schemas.microsoft.com/office/drawing/2014/main" id="{49B4BD11-89D0-244F-556E-91D3A99E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643313"/>
            <a:ext cx="25542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4">
            <a:extLst>
              <a:ext uri="{FF2B5EF4-FFF2-40B4-BE49-F238E27FC236}">
                <a16:creationId xmlns:a16="http://schemas.microsoft.com/office/drawing/2014/main" id="{452363AA-B26A-96E1-29E5-8F28F765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4581525"/>
            <a:ext cx="19764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256A3-0A62-645E-6256-8DE6098839BD}"/>
              </a:ext>
            </a:extLst>
          </p:cNvPr>
          <p:cNvSpPr txBox="1"/>
          <p:nvPr/>
        </p:nvSpPr>
        <p:spPr>
          <a:xfrm>
            <a:off x="623888" y="5732463"/>
            <a:ext cx="30083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70C0"/>
                </a:solidFill>
                <a:latin typeface="+mn-ea"/>
                <a:ea typeface="+mn-ea"/>
              </a:rPr>
              <a:t>例</a:t>
            </a:r>
            <a:r>
              <a:rPr lang="en-US" altLang="zh-CN" dirty="0">
                <a:solidFill>
                  <a:srgbClr val="0070C0"/>
                </a:solidFill>
                <a:latin typeface="+mn-ea"/>
                <a:ea typeface="+mn-ea"/>
              </a:rPr>
              <a:t>C</a:t>
            </a:r>
            <a:r>
              <a:rPr lang="en-US" altLang="zh-CN" baseline="-25000" dirty="0">
                <a:solidFill>
                  <a:srgbClr val="0070C0"/>
                </a:solidFill>
                <a:latin typeface="+mn-ea"/>
                <a:ea typeface="+mn-ea"/>
              </a:rPr>
              <a:t>T 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ea typeface="+mn-ea"/>
              </a:rPr>
              <a:t> =100μF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，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ea typeface="+mn-ea"/>
              </a:rPr>
              <a:t>t</a:t>
            </a:r>
            <a:r>
              <a:rPr lang="en-US" altLang="zh-CN" sz="2000" baseline="-25000" dirty="0">
                <a:solidFill>
                  <a:srgbClr val="0070C0"/>
                </a:solidFill>
                <a:latin typeface="+mn-ea"/>
                <a:ea typeface="+mn-ea"/>
              </a:rPr>
              <a:t>d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ea typeface="+mn-ea"/>
              </a:rPr>
              <a:t>=2.1s</a:t>
            </a:r>
            <a:endParaRPr lang="zh-CN" altLang="en-US" sz="2000" baseline="-250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8F67E-F82A-61D8-1979-B5FAAB4F542B}"/>
              </a:ext>
            </a:extLst>
          </p:cNvPr>
          <p:cNvSpPr txBox="1"/>
          <p:nvPr/>
        </p:nvSpPr>
        <p:spPr>
          <a:xfrm>
            <a:off x="4433888" y="1547813"/>
            <a:ext cx="37449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与复位电路级联，延长复位时间</a:t>
            </a:r>
          </a:p>
        </p:txBody>
      </p:sp>
      <p:grpSp>
        <p:nvGrpSpPr>
          <p:cNvPr id="74761" name="组合 23">
            <a:extLst>
              <a:ext uri="{FF2B5EF4-FFF2-40B4-BE49-F238E27FC236}">
                <a16:creationId xmlns:a16="http://schemas.microsoft.com/office/drawing/2014/main" id="{83E214E6-6E87-CACA-BAC0-D0C9FD116450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317750"/>
            <a:ext cx="3681413" cy="1930400"/>
            <a:chOff x="4572000" y="2996952"/>
            <a:chExt cx="3681460" cy="193040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551548A-3C34-8E11-95FB-DAFE862CE831}"/>
                </a:ext>
              </a:extLst>
            </p:cNvPr>
            <p:cNvSpPr/>
            <p:nvPr/>
          </p:nvSpPr>
          <p:spPr>
            <a:xfrm>
              <a:off x="4572000" y="2996952"/>
              <a:ext cx="1008076" cy="12239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002060"/>
                  </a:solidFill>
                </a:rPr>
                <a:t>TPS3307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29F54E0-F421-ABF7-B402-97448CB29661}"/>
                </a:ext>
              </a:extLst>
            </p:cNvPr>
            <p:cNvSpPr/>
            <p:nvPr/>
          </p:nvSpPr>
          <p:spPr>
            <a:xfrm>
              <a:off x="6196034" y="2996952"/>
              <a:ext cx="1441468" cy="12239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002060"/>
                  </a:solidFill>
                </a:rPr>
                <a:t>TPLC7733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9DFFB85-3AE7-AC68-B33D-6D4C014945F8}"/>
                </a:ext>
              </a:extLst>
            </p:cNvPr>
            <p:cNvCxnSpPr>
              <a:stCxn id="4" idx="3"/>
              <a:endCxn id="12" idx="1"/>
            </p:cNvCxnSpPr>
            <p:nvPr/>
          </p:nvCxnSpPr>
          <p:spPr>
            <a:xfrm>
              <a:off x="5580076" y="3609730"/>
              <a:ext cx="6159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606DF9A-4AA5-019E-DDDF-6EE323881D0D}"/>
                </a:ext>
              </a:extLst>
            </p:cNvPr>
            <p:cNvCxnSpPr/>
            <p:nvPr/>
          </p:nvCxnSpPr>
          <p:spPr>
            <a:xfrm>
              <a:off x="7637502" y="3592268"/>
              <a:ext cx="6159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775" name="图片 7">
              <a:extLst>
                <a:ext uri="{FF2B5EF4-FFF2-40B4-BE49-F238E27FC236}">
                  <a16:creationId xmlns:a16="http://schemas.microsoft.com/office/drawing/2014/main" id="{C624C6AD-3EE2-EEB6-AF03-D26E4D08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6422" y="4170398"/>
              <a:ext cx="266714" cy="2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76" name="图片 8">
              <a:extLst>
                <a:ext uri="{FF2B5EF4-FFF2-40B4-BE49-F238E27FC236}">
                  <a16:creationId xmlns:a16="http://schemas.microsoft.com/office/drawing/2014/main" id="{2421A495-DC6D-6701-5396-C29761C6B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134" y="4635246"/>
              <a:ext cx="336567" cy="292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46DA3F7-3819-1196-DA66-BE8C232072C3}"/>
                </a:ext>
              </a:extLst>
            </p:cNvPr>
            <p:cNvCxnSpPr>
              <a:stCxn id="74776" idx="0"/>
            </p:cNvCxnSpPr>
            <p:nvPr/>
          </p:nvCxnSpPr>
          <p:spPr>
            <a:xfrm flipH="1" flipV="1">
              <a:off x="5907105" y="4436822"/>
              <a:ext cx="0" cy="1984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8EB26C54-321D-7800-8C07-0317BD2754BE}"/>
                </a:ext>
              </a:extLst>
            </p:cNvPr>
            <p:cNvCxnSpPr/>
            <p:nvPr/>
          </p:nvCxnSpPr>
          <p:spPr>
            <a:xfrm rot="5400000" flipH="1" flipV="1">
              <a:off x="5974576" y="3939136"/>
              <a:ext cx="165101" cy="29686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79" name="文本框 22">
              <a:extLst>
                <a:ext uri="{FF2B5EF4-FFF2-40B4-BE49-F238E27FC236}">
                  <a16:creationId xmlns:a16="http://schemas.microsoft.com/office/drawing/2014/main" id="{E9B3CD46-5A17-15C1-9AA7-314F76548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3136" y="4197109"/>
              <a:ext cx="4635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r>
                <a:rPr lang="en-US" altLang="zh-CN"/>
                <a:t>C</a:t>
              </a:r>
              <a:r>
                <a:rPr lang="en-US" altLang="zh-CN" baseline="-25000"/>
                <a:t>T</a:t>
              </a:r>
              <a:endParaRPr lang="zh-CN" altLang="en-US" baseline="-25000"/>
            </a:p>
          </p:txBody>
        </p:sp>
        <p:sp>
          <p:nvSpPr>
            <p:cNvPr id="74780" name="文本框 33">
              <a:extLst>
                <a:ext uri="{FF2B5EF4-FFF2-40B4-BE49-F238E27FC236}">
                  <a16:creationId xmlns:a16="http://schemas.microsoft.com/office/drawing/2014/main" id="{025D72D5-9982-F642-785C-FBD10316B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8104" y="3222527"/>
              <a:ext cx="8948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r>
                <a:rPr lang="en-US" altLang="zh-CN"/>
                <a:t>RST</a:t>
              </a:r>
              <a:r>
                <a:rPr lang="en-US" altLang="zh-CN" baseline="-25000"/>
                <a:t>1</a:t>
              </a:r>
              <a:endParaRPr lang="zh-CN" altLang="en-US" baseline="-25000"/>
            </a:p>
          </p:txBody>
        </p:sp>
      </p:grp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D1CB5272-E411-05F9-5F62-F1565AB8F193}"/>
              </a:ext>
            </a:extLst>
          </p:cNvPr>
          <p:cNvCxnSpPr/>
          <p:nvPr/>
        </p:nvCxnSpPr>
        <p:spPr>
          <a:xfrm flipV="1">
            <a:off x="4900613" y="4929188"/>
            <a:ext cx="2592387" cy="57467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37F21E32-D45B-740C-0F0F-C7F88D0F0E25}"/>
              </a:ext>
            </a:extLst>
          </p:cNvPr>
          <p:cNvCxnSpPr/>
          <p:nvPr/>
        </p:nvCxnSpPr>
        <p:spPr>
          <a:xfrm flipV="1">
            <a:off x="4900613" y="5592763"/>
            <a:ext cx="2592387" cy="576262"/>
          </a:xfrm>
          <a:prstGeom prst="bentConnector3">
            <a:avLst>
              <a:gd name="adj1" fmla="val 85274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4" name="文本框 35">
            <a:extLst>
              <a:ext uri="{FF2B5EF4-FFF2-40B4-BE49-F238E27FC236}">
                <a16:creationId xmlns:a16="http://schemas.microsoft.com/office/drawing/2014/main" id="{0FD5D6D5-BE43-2EA0-950F-90D67D30D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4954588"/>
            <a:ext cx="895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/>
              <a:t>RST</a:t>
            </a:r>
            <a:r>
              <a:rPr lang="en-US" altLang="zh-CN" baseline="-25000"/>
              <a:t>1</a:t>
            </a:r>
            <a:endParaRPr lang="zh-CN" altLang="en-US" baseline="-25000"/>
          </a:p>
        </p:txBody>
      </p:sp>
      <p:sp>
        <p:nvSpPr>
          <p:cNvPr id="74765" name="文本框 36">
            <a:extLst>
              <a:ext uri="{FF2B5EF4-FFF2-40B4-BE49-F238E27FC236}">
                <a16:creationId xmlns:a16="http://schemas.microsoft.com/office/drawing/2014/main" id="{5D3A36D4-4D43-6193-BFA9-10A7C721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763" y="2492375"/>
            <a:ext cx="852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/>
              <a:t>RST</a:t>
            </a:r>
            <a:r>
              <a:rPr lang="en-US" altLang="zh-CN" baseline="-25000"/>
              <a:t>2</a:t>
            </a:r>
            <a:endParaRPr lang="zh-CN" altLang="en-US" baseline="-25000"/>
          </a:p>
        </p:txBody>
      </p:sp>
      <p:sp>
        <p:nvSpPr>
          <p:cNvPr id="74766" name="文本框 37">
            <a:extLst>
              <a:ext uri="{FF2B5EF4-FFF2-40B4-BE49-F238E27FC236}">
                <a16:creationId xmlns:a16="http://schemas.microsoft.com/office/drawing/2014/main" id="{D4BAB526-852F-6706-C010-8D864CB11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6713" y="5681663"/>
            <a:ext cx="852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/>
              <a:t>RST</a:t>
            </a:r>
            <a:r>
              <a:rPr lang="en-US" altLang="zh-CN" baseline="-25000"/>
              <a:t>2</a:t>
            </a:r>
            <a:endParaRPr lang="zh-CN" altLang="en-US" baseline="-2500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F3AE4C4-0DD2-AB95-CA0B-5176DA773BBB}"/>
              </a:ext>
            </a:extLst>
          </p:cNvPr>
          <p:cNvCxnSpPr/>
          <p:nvPr/>
        </p:nvCxnSpPr>
        <p:spPr>
          <a:xfrm>
            <a:off x="6196013" y="4724400"/>
            <a:ext cx="0" cy="158432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E82EC9A-C191-0C4D-F1B0-4A95DF76DCF8}"/>
              </a:ext>
            </a:extLst>
          </p:cNvPr>
          <p:cNvCxnSpPr/>
          <p:nvPr/>
        </p:nvCxnSpPr>
        <p:spPr>
          <a:xfrm>
            <a:off x="7118350" y="4724400"/>
            <a:ext cx="0" cy="158432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1639593-5821-23D1-6BD0-FC1A673B5529}"/>
              </a:ext>
            </a:extLst>
          </p:cNvPr>
          <p:cNvSpPr/>
          <p:nvPr/>
        </p:nvSpPr>
        <p:spPr>
          <a:xfrm>
            <a:off x="6402388" y="4360863"/>
            <a:ext cx="1570037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复位延长时间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85F0DBD-826E-038E-95A9-EB9C8E62D0BC}"/>
              </a:ext>
            </a:extLst>
          </p:cNvPr>
          <p:cNvCxnSpPr/>
          <p:nvPr/>
        </p:nvCxnSpPr>
        <p:spPr>
          <a:xfrm>
            <a:off x="6227763" y="4797425"/>
            <a:ext cx="8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>
            <a:extLst>
              <a:ext uri="{FF2B5EF4-FFF2-40B4-BE49-F238E27FC236}">
                <a16:creationId xmlns:a16="http://schemas.microsoft.com/office/drawing/2014/main" id="{12C52A0A-374C-6CE9-E8C4-51EC7C66A9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60388"/>
            <a:ext cx="9117013" cy="706437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9.3.3“</a:t>
            </a:r>
            <a:r>
              <a:rPr lang="zh-CN" altLang="en-US" sz="3600" dirty="0">
                <a:latin typeface="+mn-ea"/>
              </a:rPr>
              <a:t>看门狗</a:t>
            </a:r>
            <a:r>
              <a:rPr lang="en-US" altLang="zh-CN" sz="3600" dirty="0">
                <a:latin typeface="+mn-ea"/>
              </a:rPr>
              <a:t>”</a:t>
            </a:r>
            <a:r>
              <a:rPr lang="zh-CN" altLang="en-US" sz="3600" dirty="0">
                <a:latin typeface="+mn-ea"/>
              </a:rPr>
              <a:t> 复位电路</a:t>
            </a:r>
            <a:r>
              <a:rPr lang="en-US" altLang="zh-CN" sz="3600" dirty="0">
                <a:latin typeface="+mn-ea"/>
              </a:rPr>
              <a:t>--MAX706R</a:t>
            </a:r>
            <a:endParaRPr lang="zh-CN" altLang="en-US" sz="3600" dirty="0">
              <a:latin typeface="+mn-ea"/>
            </a:endParaRPr>
          </a:p>
        </p:txBody>
      </p:sp>
      <p:sp>
        <p:nvSpPr>
          <p:cNvPr id="75779" name="灯片编号占位符 2">
            <a:extLst>
              <a:ext uri="{FF2B5EF4-FFF2-40B4-BE49-F238E27FC236}">
                <a16:creationId xmlns:a16="http://schemas.microsoft.com/office/drawing/2014/main" id="{04D27A07-CA1A-8C28-C754-1A868ED0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80072F-6E8B-4C41-B081-5E9DFCB62AFD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EC40EF3-8E93-2894-CA13-055ED60F3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341438"/>
            <a:ext cx="8253413" cy="5299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上电产生复位能力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     供电电压低于门限，保持复位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     供电电压高于门限，维持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Td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时间后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释放复位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Td~200ms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支持按键复位输入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PFI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电压监控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PFI&lt;1.25V, PFO#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有效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看门狗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WDI WDO#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WDI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未在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1.6s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内翻转，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WDO#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有效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（变低）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DSP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提供周期翻转“喂狗”信号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WDI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一旦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DSP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程序“跑飞”，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WDO#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可指示出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75781" name="Picture 2">
            <a:extLst>
              <a:ext uri="{FF2B5EF4-FFF2-40B4-BE49-F238E27FC236}">
                <a16:creationId xmlns:a16="http://schemas.microsoft.com/office/drawing/2014/main" id="{A7513BEC-37D9-7F23-D991-0584D507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13" y="3716338"/>
            <a:ext cx="39243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3">
            <a:extLst>
              <a:ext uri="{FF2B5EF4-FFF2-40B4-BE49-F238E27FC236}">
                <a16:creationId xmlns:a16="http://schemas.microsoft.com/office/drawing/2014/main" id="{448AC40D-326C-AC32-1061-D81E5203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5" y="1628775"/>
            <a:ext cx="25336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>
            <a:extLst>
              <a:ext uri="{FF2B5EF4-FFF2-40B4-BE49-F238E27FC236}">
                <a16:creationId xmlns:a16="http://schemas.microsoft.com/office/drawing/2014/main" id="{271FE495-55EB-4F53-633D-CF6AEAECC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688" y="549275"/>
            <a:ext cx="6851650" cy="706438"/>
          </a:xfrm>
        </p:spPr>
        <p:txBody>
          <a:bodyPr anchor="t"/>
          <a:lstStyle/>
          <a:p>
            <a:pPr>
              <a:defRPr/>
            </a:pPr>
            <a:r>
              <a:rPr lang="en-US" altLang="zh-CN" sz="3600" dirty="0">
                <a:latin typeface="+mn-ea"/>
              </a:rPr>
              <a:t>9.3.3 XILINX FPGA</a:t>
            </a:r>
            <a:r>
              <a:rPr lang="zh-CN" altLang="en-US" sz="3600" dirty="0">
                <a:latin typeface="+mn-ea"/>
              </a:rPr>
              <a:t>的复位电路</a:t>
            </a:r>
          </a:p>
        </p:txBody>
      </p:sp>
      <p:sp>
        <p:nvSpPr>
          <p:cNvPr id="76803" name="灯片编号占位符 2">
            <a:extLst>
              <a:ext uri="{FF2B5EF4-FFF2-40B4-BE49-F238E27FC236}">
                <a16:creationId xmlns:a16="http://schemas.microsoft.com/office/drawing/2014/main" id="{5A2E92DD-74D8-6EC9-1045-D2EC6F9F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29873F-79F0-4EA4-9BC2-6E22FBE097DA}" type="slidenum">
              <a:rPr lang="en-US" altLang="zh-CN" sz="1100"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D082FE-7A52-0713-C0B9-453BEE5A9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341438"/>
            <a:ext cx="8253413" cy="5299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重配信号 </a:t>
            </a:r>
            <a:r>
              <a:rPr lang="en-US" altLang="zh-CN" sz="2400" dirty="0">
                <a:latin typeface="+mn-ea"/>
              </a:rPr>
              <a:t>PROG_B#</a:t>
            </a:r>
            <a:r>
              <a:rPr lang="zh-CN" altLang="en-US" sz="2400" dirty="0">
                <a:latin typeface="+mn-ea"/>
              </a:rPr>
              <a:t>（专用引脚）</a:t>
            </a:r>
            <a:r>
              <a:rPr lang="en-US" altLang="zh-CN" sz="2400" dirty="0">
                <a:latin typeface="+mn-ea"/>
              </a:rPr>
              <a:t> </a:t>
            </a: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配置序列的启动信号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逻辑复位信号</a:t>
            </a:r>
            <a:r>
              <a:rPr lang="en-US" altLang="zh-CN" sz="2400" dirty="0">
                <a:latin typeface="+mn-ea"/>
              </a:rPr>
              <a:t>RESET# </a:t>
            </a:r>
            <a:r>
              <a:rPr lang="zh-CN" altLang="en-US" sz="2400" dirty="0">
                <a:latin typeface="+mn-ea"/>
              </a:rPr>
              <a:t>（用户自定义</a:t>
            </a:r>
            <a:r>
              <a:rPr lang="en-US" altLang="zh-CN" sz="2400" dirty="0">
                <a:latin typeface="+mn-ea"/>
              </a:rPr>
              <a:t>I/O</a:t>
            </a:r>
            <a:r>
              <a:rPr lang="zh-CN" altLang="en-US" sz="2400" dirty="0">
                <a:latin typeface="+mn-ea"/>
              </a:rPr>
              <a:t>引脚）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逻辑工作需要的全局性复位信号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+mn-ea"/>
              </a:rPr>
              <a:t>PROG_B#</a:t>
            </a:r>
            <a:r>
              <a:rPr lang="zh-CN" altLang="en-US" sz="2400" dirty="0">
                <a:latin typeface="+mn-ea"/>
              </a:rPr>
              <a:t>与</a:t>
            </a:r>
            <a:r>
              <a:rPr lang="en-US" altLang="zh-CN" sz="2400" dirty="0">
                <a:latin typeface="+mn-ea"/>
              </a:rPr>
              <a:t>RESET#</a:t>
            </a:r>
            <a:r>
              <a:rPr lang="zh-CN" altLang="en-US" sz="2400" dirty="0">
                <a:latin typeface="+mn-ea"/>
              </a:rPr>
              <a:t>之间时序要求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     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76805" name="Picture 2">
            <a:extLst>
              <a:ext uri="{FF2B5EF4-FFF2-40B4-BE49-F238E27FC236}">
                <a16:creationId xmlns:a16="http://schemas.microsoft.com/office/drawing/2014/main" id="{5DF596A6-2FC3-8608-9EA8-B31BF700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221163"/>
            <a:ext cx="5486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A1A21E-0B0C-EC2E-A878-7C23146CC2A6}"/>
              </a:ext>
            </a:extLst>
          </p:cNvPr>
          <p:cNvSpPr txBox="1"/>
          <p:nvPr/>
        </p:nvSpPr>
        <p:spPr>
          <a:xfrm>
            <a:off x="6251575" y="4365625"/>
            <a:ext cx="266382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 err="1">
                <a:solidFill>
                  <a:srgbClr val="0070C0"/>
                </a:solidFill>
                <a:latin typeface="+mn-ea"/>
                <a:ea typeface="+mn-ea"/>
              </a:rPr>
              <a:t>Tcfg</a:t>
            </a:r>
            <a:r>
              <a:rPr lang="en-US" altLang="zh-CN" dirty="0">
                <a:solidFill>
                  <a:srgbClr val="0070C0"/>
                </a:solidFill>
                <a:latin typeface="+mn-ea"/>
                <a:ea typeface="+mn-ea"/>
              </a:rPr>
              <a:t>—FPGA</a:t>
            </a:r>
            <a:r>
              <a:rPr lang="zh-CN" altLang="en-US" dirty="0">
                <a:solidFill>
                  <a:srgbClr val="0070C0"/>
                </a:solidFill>
                <a:latin typeface="+mn-ea"/>
                <a:ea typeface="+mn-ea"/>
              </a:rPr>
              <a:t>配置时间</a:t>
            </a:r>
            <a:endParaRPr lang="en-US" altLang="zh-CN" dirty="0">
              <a:solidFill>
                <a:srgbClr val="0070C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solidFill>
                  <a:srgbClr val="0070C0"/>
                </a:solidFill>
                <a:latin typeface="+mn-ea"/>
                <a:ea typeface="+mn-ea"/>
              </a:rPr>
              <a:t>取决配置方式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D91C4-DC45-ABAA-9C63-3221504DA7E0}"/>
              </a:ext>
            </a:extLst>
          </p:cNvPr>
          <p:cNvSpPr txBox="1"/>
          <p:nvPr/>
        </p:nvSpPr>
        <p:spPr>
          <a:xfrm>
            <a:off x="6251575" y="5265738"/>
            <a:ext cx="26638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70C0"/>
                </a:solidFill>
                <a:latin typeface="+mn-ea"/>
                <a:ea typeface="+mn-ea"/>
              </a:rPr>
              <a:t>在</a:t>
            </a:r>
            <a:r>
              <a:rPr lang="en-US" altLang="zh-CN" dirty="0">
                <a:solidFill>
                  <a:srgbClr val="0070C0"/>
                </a:solidFill>
                <a:latin typeface="+mn-ea"/>
                <a:ea typeface="+mn-ea"/>
              </a:rPr>
              <a:t>FPGA</a:t>
            </a:r>
            <a:r>
              <a:rPr lang="zh-CN" altLang="en-US" dirty="0">
                <a:solidFill>
                  <a:srgbClr val="0070C0"/>
                </a:solidFill>
                <a:latin typeface="+mn-ea"/>
                <a:ea typeface="+mn-ea"/>
              </a:rPr>
              <a:t>配置成功后，逻辑开始运行时，有明确的复位信号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3FAA59D-1CC7-6ED6-CBD6-A370DEE77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7963" y="260350"/>
            <a:ext cx="8435975" cy="882650"/>
          </a:xfrm>
        </p:spPr>
        <p:txBody>
          <a:bodyPr/>
          <a:lstStyle/>
          <a:p>
            <a:pPr marL="876300" indent="-876300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DSP+FPGA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目标检测识别系统示例</a:t>
            </a:r>
          </a:p>
        </p:txBody>
      </p:sp>
      <p:sp>
        <p:nvSpPr>
          <p:cNvPr id="46083" name="Rectangle 5">
            <a:extLst>
              <a:ext uri="{FF2B5EF4-FFF2-40B4-BE49-F238E27FC236}">
                <a16:creationId xmlns:a16="http://schemas.microsoft.com/office/drawing/2014/main" id="{2D49514F-B159-57B8-06DA-4442B7C31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graphicFrame>
        <p:nvGraphicFramePr>
          <p:cNvPr id="46084" name="Object 4">
            <a:extLst>
              <a:ext uri="{FF2B5EF4-FFF2-40B4-BE49-F238E27FC236}">
                <a16:creationId xmlns:a16="http://schemas.microsoft.com/office/drawing/2014/main" id="{48F80ED9-2E17-2D1A-70E7-91F95D7123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675" y="1052513"/>
          <a:ext cx="8172450" cy="39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547153" imgH="3413455" progId="Visio.Drawing.11">
                  <p:embed/>
                </p:oleObj>
              </mc:Choice>
              <mc:Fallback>
                <p:oleObj r:id="rId2" imgW="7547153" imgH="341345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1052513"/>
                        <a:ext cx="8172450" cy="394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85" name="Group 4">
            <a:extLst>
              <a:ext uri="{FF2B5EF4-FFF2-40B4-BE49-F238E27FC236}">
                <a16:creationId xmlns:a16="http://schemas.microsoft.com/office/drawing/2014/main" id="{E816898F-5030-D02A-4992-C1994EC16B68}"/>
              </a:ext>
            </a:extLst>
          </p:cNvPr>
          <p:cNvGrpSpPr>
            <a:grpSpLocks/>
          </p:cNvGrpSpPr>
          <p:nvPr/>
        </p:nvGrpSpPr>
        <p:grpSpPr bwMode="auto">
          <a:xfrm>
            <a:off x="1314450" y="5445125"/>
            <a:ext cx="6985000" cy="865188"/>
            <a:chOff x="1943" y="12494"/>
            <a:chExt cx="7755" cy="624"/>
          </a:xfrm>
        </p:grpSpPr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1E1717D5-7DB6-AE82-BD12-A5E53F790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8" y="12494"/>
              <a:ext cx="108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tIns="82800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en-US" altLang="zh-CN" sz="2000" b="1">
                  <a:solidFill>
                    <a:srgbClr val="4D5B6D"/>
                  </a:solidFill>
                  <a:latin typeface="Times New Roman" pitchFamily="18" charset="0"/>
                </a:rPr>
                <a:t>  </a:t>
              </a:r>
              <a:r>
                <a:rPr kumimoji="1" lang="zh-CN" altLang="en-US" sz="2000">
                  <a:latin typeface="楷体_GB2312"/>
                  <a:ea typeface="楷体_GB2312"/>
                </a:rPr>
                <a:t>目标 </a:t>
              </a:r>
            </a:p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zh-CN" altLang="en-US" sz="2000">
                  <a:latin typeface="楷体_GB2312"/>
                  <a:ea typeface="楷体_GB2312"/>
                </a:rPr>
                <a:t> 分割</a:t>
              </a:r>
              <a:endParaRPr kumimoji="1"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楷体_GB2312"/>
                <a:ea typeface="楷体_GB2312"/>
              </a:endParaRP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19C6FC18-0DD9-91A5-3020-29F6FB7E2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8" y="12494"/>
              <a:ext cx="108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tIns="82800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zh-CN" altLang="en-US" sz="2000" dirty="0">
                  <a:latin typeface="Times New Roman" pitchFamily="18" charset="0"/>
                  <a:ea typeface="楷体_GB2312"/>
                </a:rPr>
                <a:t>目标</a:t>
              </a:r>
            </a:p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zh-CN" altLang="en-US" sz="2000" dirty="0">
                  <a:latin typeface="Times New Roman" pitchFamily="18" charset="0"/>
                  <a:ea typeface="楷体_GB2312"/>
                </a:rPr>
                <a:t>识别</a:t>
              </a:r>
              <a:endParaRPr kumimoji="1"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-윤고딕140" pitchFamily="18" charset="-127"/>
                <a:ea typeface="楷体_GB2312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49967402-2407-5E77-A70B-A67A02769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8" y="12494"/>
              <a:ext cx="108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tIns="82800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en-US" altLang="zh-CN" sz="2000" b="1">
                  <a:solidFill>
                    <a:srgbClr val="4D5B6D"/>
                  </a:solidFill>
                  <a:latin typeface="Times New Roman" pitchFamily="18" charset="0"/>
                </a:rPr>
                <a:t>  </a:t>
              </a:r>
              <a:r>
                <a:rPr kumimoji="1" lang="zh-CN" altLang="en-US" sz="2000">
                  <a:latin typeface="楷体_GB2312"/>
                  <a:ea typeface="楷体_GB2312"/>
                </a:rPr>
                <a:t>目标</a:t>
              </a:r>
            </a:p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zh-CN" altLang="en-US" sz="2000">
                  <a:latin typeface="楷体_GB2312"/>
                  <a:ea typeface="楷体_GB2312"/>
                </a:rPr>
                <a:t> 跟踪</a:t>
              </a:r>
              <a:endParaRPr kumimoji="1"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楷体_GB2312"/>
                <a:ea typeface="楷体_GB2312"/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A2355FCE-7D8A-9CDC-3F67-118BF3D87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8" y="12494"/>
              <a:ext cx="108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tIns="82800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en-US" altLang="zh-CN" sz="2000" b="1">
                  <a:solidFill>
                    <a:srgbClr val="4D5B6D"/>
                  </a:solidFill>
                  <a:latin typeface="Times New Roman" pitchFamily="18" charset="0"/>
                </a:rPr>
                <a:t>  </a:t>
              </a:r>
              <a:r>
                <a:rPr kumimoji="1" lang="zh-CN" altLang="en-US" sz="2000">
                  <a:latin typeface="楷体_GB2312"/>
                  <a:ea typeface="楷体_GB2312"/>
                </a:rPr>
                <a:t>视频</a:t>
              </a:r>
            </a:p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zh-CN" altLang="en-US" sz="2000">
                  <a:latin typeface="楷体_GB2312"/>
                  <a:ea typeface="楷体_GB2312"/>
                </a:rPr>
                <a:t> 合成</a:t>
              </a:r>
              <a:endParaRPr kumimoji="1"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楷体_GB2312"/>
                <a:ea typeface="楷体_GB2312"/>
              </a:endParaRPr>
            </a:p>
          </p:txBody>
        </p:sp>
        <p:sp>
          <p:nvSpPr>
            <p:cNvPr id="46091" name="Line 9">
              <a:extLst>
                <a:ext uri="{FF2B5EF4-FFF2-40B4-BE49-F238E27FC236}">
                  <a16:creationId xmlns:a16="http://schemas.microsoft.com/office/drawing/2014/main" id="{501023B3-FD3D-A697-4747-1BFA1C900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8" y="12841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2" name="Line 10">
              <a:extLst>
                <a:ext uri="{FF2B5EF4-FFF2-40B4-BE49-F238E27FC236}">
                  <a16:creationId xmlns:a16="http://schemas.microsoft.com/office/drawing/2014/main" id="{C0524114-0A4A-2C2A-E3E9-DAF0212D3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" y="12841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3" name="Line 11">
              <a:extLst>
                <a:ext uri="{FF2B5EF4-FFF2-40B4-BE49-F238E27FC236}">
                  <a16:creationId xmlns:a16="http://schemas.microsoft.com/office/drawing/2014/main" id="{398F5C89-1F7B-82D1-4BFE-0448303D5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8" y="12841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4" name="Line 12">
              <a:extLst>
                <a:ext uri="{FF2B5EF4-FFF2-40B4-BE49-F238E27FC236}">
                  <a16:creationId xmlns:a16="http://schemas.microsoft.com/office/drawing/2014/main" id="{2EF0A0C7-E250-FD88-A0EE-097197E215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8" y="12841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C08F0D37-307D-0537-0DAB-C99A86947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3" y="12494"/>
              <a:ext cx="129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tIns="82800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en-US" altLang="zh-CN" sz="2000" b="1">
                  <a:solidFill>
                    <a:srgbClr val="4D5B6D"/>
                  </a:solidFill>
                  <a:latin typeface="Times New Roman" pitchFamily="18" charset="0"/>
                </a:rPr>
                <a:t>   </a:t>
              </a:r>
              <a:r>
                <a:rPr kumimoji="1" lang="zh-CN" altLang="en-US" sz="2000">
                  <a:latin typeface="楷体_GB2312"/>
                  <a:ea typeface="楷体_GB2312"/>
                </a:rPr>
                <a:t>图像</a:t>
              </a:r>
            </a:p>
            <a:p>
              <a:pPr eaLnBrk="1" latinLnBrk="1" hangingPunct="1">
                <a:spcBef>
                  <a:spcPct val="50000"/>
                </a:spcBef>
                <a:buClr>
                  <a:schemeClr val="hlink"/>
                </a:buClr>
                <a:buFont typeface="Wingdings" pitchFamily="2" charset="2"/>
                <a:buNone/>
                <a:defRPr/>
              </a:pPr>
              <a:r>
                <a:rPr kumimoji="1" lang="zh-CN" altLang="en-US" sz="2000">
                  <a:latin typeface="楷体_GB2312"/>
                  <a:ea typeface="楷体_GB2312"/>
                </a:rPr>
                <a:t> 预处理</a:t>
              </a:r>
              <a:endParaRPr kumimoji="1"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楷体_GB2312"/>
                <a:ea typeface="楷体_GB2312"/>
              </a:endParaRPr>
            </a:p>
          </p:txBody>
        </p:sp>
      </p:grpSp>
      <p:sp>
        <p:nvSpPr>
          <p:cNvPr id="46086" name="灯片编号占位符 5">
            <a:extLst>
              <a:ext uri="{FF2B5EF4-FFF2-40B4-BE49-F238E27FC236}">
                <a16:creationId xmlns:a16="http://schemas.microsoft.com/office/drawing/2014/main" id="{9848E6FE-CB92-1BF1-5037-6E127672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837E90-EE95-4473-96FD-E2BE5FC39C30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>
            <a:extLst>
              <a:ext uri="{FF2B5EF4-FFF2-40B4-BE49-F238E27FC236}">
                <a16:creationId xmlns:a16="http://schemas.microsoft.com/office/drawing/2014/main" id="{4ACD6DF5-C7F6-720C-CD67-0689A23B5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DSP+FPGA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图像跟踪器示例</a:t>
            </a:r>
          </a:p>
        </p:txBody>
      </p:sp>
      <p:graphicFrame>
        <p:nvGraphicFramePr>
          <p:cNvPr id="47107" name="Object 8">
            <a:extLst>
              <a:ext uri="{FF2B5EF4-FFF2-40B4-BE49-F238E27FC236}">
                <a16:creationId xmlns:a16="http://schemas.microsoft.com/office/drawing/2014/main" id="{46461CCD-E803-23F5-7234-37DE5590F81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808038" y="1416050"/>
          <a:ext cx="7142162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78732" imgH="3444430" progId="Visio.Drawing.11">
                  <p:embed/>
                </p:oleObj>
              </mc:Choice>
              <mc:Fallback>
                <p:oleObj name="Visio" r:id="rId2" imgW="5578732" imgH="344443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1416050"/>
                        <a:ext cx="7142162" cy="441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灯片编号占位符 5">
            <a:extLst>
              <a:ext uri="{FF2B5EF4-FFF2-40B4-BE49-F238E27FC236}">
                <a16:creationId xmlns:a16="http://schemas.microsoft.com/office/drawing/2014/main" id="{58977251-F5E8-9C31-9E01-CD25F98C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4A0EA0-8AB9-4155-8871-7F75394CD697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>
            <a:extLst>
              <a:ext uri="{FF2B5EF4-FFF2-40B4-BE49-F238E27FC236}">
                <a16:creationId xmlns:a16="http://schemas.microsoft.com/office/drawing/2014/main" id="{9C6D0B58-8928-742A-2A01-D1F7F9AF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E65158-48E4-4E00-B307-D801DAED767C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48131" name="Picture 4" descr="IMG_5686">
            <a:extLst>
              <a:ext uri="{FF2B5EF4-FFF2-40B4-BE49-F238E27FC236}">
                <a16:creationId xmlns:a16="http://schemas.microsoft.com/office/drawing/2014/main" id="{C198199A-01B9-5A84-4B1F-2C042630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13046" r="5215" b="9010"/>
          <a:stretch>
            <a:fillRect/>
          </a:stretch>
        </p:blipFill>
        <p:spPr bwMode="auto">
          <a:xfrm>
            <a:off x="1476375" y="1916113"/>
            <a:ext cx="5759450" cy="36195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2" name="Line 11">
            <a:extLst>
              <a:ext uri="{FF2B5EF4-FFF2-40B4-BE49-F238E27FC236}">
                <a16:creationId xmlns:a16="http://schemas.microsoft.com/office/drawing/2014/main" id="{D0535FF3-5EBE-B92B-C865-2B7033CDE0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16013" y="3860800"/>
            <a:ext cx="2087562" cy="7207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Line 12">
            <a:extLst>
              <a:ext uri="{FF2B5EF4-FFF2-40B4-BE49-F238E27FC236}">
                <a16:creationId xmlns:a16="http://schemas.microsoft.com/office/drawing/2014/main" id="{58BEE7DD-7E5B-DF88-6DD6-AD475F559F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48263" y="1700213"/>
            <a:ext cx="1223962" cy="16573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4" name="Line 13">
            <a:extLst>
              <a:ext uri="{FF2B5EF4-FFF2-40B4-BE49-F238E27FC236}">
                <a16:creationId xmlns:a16="http://schemas.microsoft.com/office/drawing/2014/main" id="{17E478B5-2793-95E3-CE53-1E935BAD2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9475" y="5084763"/>
            <a:ext cx="144463" cy="5762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5" name="Line 14">
            <a:extLst>
              <a:ext uri="{FF2B5EF4-FFF2-40B4-BE49-F238E27FC236}">
                <a16:creationId xmlns:a16="http://schemas.microsoft.com/office/drawing/2014/main" id="{52D7DE4B-FCEC-CC24-FFBC-3B74391EC8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8263" y="4652963"/>
            <a:ext cx="71437" cy="10080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6" name="Line 15">
            <a:extLst>
              <a:ext uri="{FF2B5EF4-FFF2-40B4-BE49-F238E27FC236}">
                <a16:creationId xmlns:a16="http://schemas.microsoft.com/office/drawing/2014/main" id="{B21CC433-0820-B42C-0933-2D7166D8D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4581525"/>
            <a:ext cx="431800" cy="10795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7" name="Line 16">
            <a:extLst>
              <a:ext uri="{FF2B5EF4-FFF2-40B4-BE49-F238E27FC236}">
                <a16:creationId xmlns:a16="http://schemas.microsoft.com/office/drawing/2014/main" id="{9924CB9C-096D-5EE2-2BBE-65A12C58D0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84888" y="2708275"/>
            <a:ext cx="1366837" cy="100806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8" name="Line 17">
            <a:extLst>
              <a:ext uri="{FF2B5EF4-FFF2-40B4-BE49-F238E27FC236}">
                <a16:creationId xmlns:a16="http://schemas.microsoft.com/office/drawing/2014/main" id="{51FBAE55-292C-340E-53A6-04D2933CC5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0" y="1773238"/>
            <a:ext cx="287338" cy="5762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9" name="Line 18">
            <a:extLst>
              <a:ext uri="{FF2B5EF4-FFF2-40B4-BE49-F238E27FC236}">
                <a16:creationId xmlns:a16="http://schemas.microsoft.com/office/drawing/2014/main" id="{1EFA751E-EF56-7B1E-6A45-CEDD5B33A5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71775" y="1773238"/>
            <a:ext cx="431800" cy="6477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0" name="Text Box 19">
            <a:extLst>
              <a:ext uri="{FF2B5EF4-FFF2-40B4-BE49-F238E27FC236}">
                <a16:creationId xmlns:a16="http://schemas.microsoft.com/office/drawing/2014/main" id="{310BB01D-905F-ADCD-5D75-CE7CF2A19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365625"/>
            <a:ext cx="72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</a:rPr>
              <a:t>DSP</a:t>
            </a:r>
          </a:p>
        </p:txBody>
      </p:sp>
      <p:sp>
        <p:nvSpPr>
          <p:cNvPr id="48141" name="Text Box 20">
            <a:extLst>
              <a:ext uri="{FF2B5EF4-FFF2-40B4-BE49-F238E27FC236}">
                <a16:creationId xmlns:a16="http://schemas.microsoft.com/office/drawing/2014/main" id="{7DEAE7CE-B68F-050A-84DF-897380C1A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5734050"/>
            <a:ext cx="7921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</a:rPr>
              <a:t>RTC</a:t>
            </a:r>
          </a:p>
        </p:txBody>
      </p:sp>
      <p:sp>
        <p:nvSpPr>
          <p:cNvPr id="48142" name="Text Box 21">
            <a:extLst>
              <a:ext uri="{FF2B5EF4-FFF2-40B4-BE49-F238E27FC236}">
                <a16:creationId xmlns:a16="http://schemas.microsoft.com/office/drawing/2014/main" id="{8D6F5E7E-F013-AD06-E792-CB390D982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5734050"/>
            <a:ext cx="72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</a:rPr>
              <a:t>ADC</a:t>
            </a:r>
          </a:p>
        </p:txBody>
      </p:sp>
      <p:sp>
        <p:nvSpPr>
          <p:cNvPr id="48143" name="Text Box 22">
            <a:extLst>
              <a:ext uri="{FF2B5EF4-FFF2-40B4-BE49-F238E27FC236}">
                <a16:creationId xmlns:a16="http://schemas.microsoft.com/office/drawing/2014/main" id="{50191F49-B0CC-AA44-9155-B758F2CB7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5734050"/>
            <a:ext cx="7921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</a:rPr>
              <a:t>DAC</a:t>
            </a:r>
          </a:p>
        </p:txBody>
      </p:sp>
      <p:sp>
        <p:nvSpPr>
          <p:cNvPr id="48144" name="Text Box 23">
            <a:extLst>
              <a:ext uri="{FF2B5EF4-FFF2-40B4-BE49-F238E27FC236}">
                <a16:creationId xmlns:a16="http://schemas.microsoft.com/office/drawing/2014/main" id="{A75A4462-FEFF-2056-240D-2174B697C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2420938"/>
            <a:ext cx="1079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</a:rPr>
              <a:t>DPRAM</a:t>
            </a:r>
          </a:p>
        </p:txBody>
      </p:sp>
      <p:sp>
        <p:nvSpPr>
          <p:cNvPr id="48145" name="Text Box 24">
            <a:extLst>
              <a:ext uri="{FF2B5EF4-FFF2-40B4-BE49-F238E27FC236}">
                <a16:creationId xmlns:a16="http://schemas.microsoft.com/office/drawing/2014/main" id="{9E428525-F6C7-7A80-A2B3-E63D22BCE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1412875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</a:rPr>
              <a:t>FPGA</a:t>
            </a:r>
          </a:p>
        </p:txBody>
      </p:sp>
      <p:sp>
        <p:nvSpPr>
          <p:cNvPr id="48146" name="Text Box 25">
            <a:extLst>
              <a:ext uri="{FF2B5EF4-FFF2-40B4-BE49-F238E27FC236}">
                <a16:creationId xmlns:a16="http://schemas.microsoft.com/office/drawing/2014/main" id="{65EC572F-6DAD-4EEC-F524-395EB55F7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412875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</a:rPr>
              <a:t>FIFO</a:t>
            </a:r>
          </a:p>
        </p:txBody>
      </p:sp>
      <p:sp>
        <p:nvSpPr>
          <p:cNvPr id="48147" name="Text Box 26">
            <a:extLst>
              <a:ext uri="{FF2B5EF4-FFF2-40B4-BE49-F238E27FC236}">
                <a16:creationId xmlns:a16="http://schemas.microsoft.com/office/drawing/2014/main" id="{8EE0A5CB-9FB4-BF04-A549-3F8480C52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1412875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</a:rPr>
              <a:t>SDRAM</a:t>
            </a:r>
          </a:p>
        </p:txBody>
      </p:sp>
      <p:sp>
        <p:nvSpPr>
          <p:cNvPr id="48148" name="Rectangle 4">
            <a:extLst>
              <a:ext uri="{FF2B5EF4-FFF2-40B4-BE49-F238E27FC236}">
                <a16:creationId xmlns:a16="http://schemas.microsoft.com/office/drawing/2014/main" id="{084C283D-A52B-10DD-F6FB-19B63A148D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DSP+FPGA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图像跟踪器示例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274BB733-EBB4-0DB0-2CFB-822C00D166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49275"/>
            <a:ext cx="82296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ea"/>
                <a:ea typeface="+mn-ea"/>
                <a:cs typeface="Times New Roman" panose="02020603050405020304" pitchFamily="18" charset="0"/>
              </a:rPr>
              <a:t>9.4 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图像处理嵌入式系统</a:t>
            </a:r>
            <a:r>
              <a:rPr lang="en-US" altLang="zh-CN" sz="3600" dirty="0">
                <a:latin typeface="+mn-ea"/>
                <a:ea typeface="+mn-ea"/>
                <a:cs typeface="Times New Roman" panose="02020603050405020304" pitchFamily="18" charset="0"/>
              </a:rPr>
              <a:t>—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实时性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65CF5CB-0F59-4248-F0E3-F145108EDC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8229600" cy="5040312"/>
          </a:xfr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zh-CN" altLang="en-US" sz="2400" dirty="0">
                <a:latin typeface="+mn-ea"/>
              </a:rPr>
              <a:t>硬实时系统  </a:t>
            </a:r>
            <a:r>
              <a:rPr lang="en-US" altLang="zh-CN" sz="2400" dirty="0">
                <a:latin typeface="+mn-ea"/>
              </a:rPr>
              <a:t>--</a:t>
            </a:r>
            <a:r>
              <a:rPr lang="zh-CN" altLang="en-US" sz="2400" dirty="0">
                <a:latin typeface="+mn-ea"/>
              </a:rPr>
              <a:t>规定时间内必须完成处理</a:t>
            </a:r>
            <a:endParaRPr lang="en-US" altLang="zh-CN" sz="2400" dirty="0"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导弹成像末制导目标检测识别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防空预警图像目标检测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机要部门视频监控非法闯入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    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400" dirty="0">
                <a:latin typeface="+mn-ea"/>
              </a:rPr>
              <a:t>软实时系统  </a:t>
            </a:r>
            <a:r>
              <a:rPr lang="en-US" altLang="zh-CN" sz="2400" dirty="0">
                <a:latin typeface="+mn-ea"/>
              </a:rPr>
              <a:t>--</a:t>
            </a:r>
            <a:r>
              <a:rPr lang="zh-CN" altLang="en-US" sz="2400" dirty="0">
                <a:latin typeface="+mn-ea"/>
              </a:rPr>
              <a:t>规定的处理时间是弹性的，或很长</a:t>
            </a:r>
            <a:endParaRPr lang="en-US" altLang="zh-CN" sz="2400" dirty="0"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    人脸识别门禁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车牌识别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400" dirty="0">
                <a:latin typeface="+mn-ea"/>
              </a:rPr>
              <a:t>非实时系统</a:t>
            </a:r>
            <a:endParaRPr lang="en-US" altLang="zh-CN" sz="2400" dirty="0"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    如消费类产品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400" dirty="0">
              <a:latin typeface="+mn-ea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400" dirty="0"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   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3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   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defRPr/>
            </a:pPr>
            <a:endParaRPr lang="en-US" altLang="zh-CN" dirty="0">
              <a:latin typeface="+mn-ea"/>
            </a:endParaRPr>
          </a:p>
        </p:txBody>
      </p:sp>
      <p:sp>
        <p:nvSpPr>
          <p:cNvPr id="67588" name="灯片编号占位符 5">
            <a:extLst>
              <a:ext uri="{FF2B5EF4-FFF2-40B4-BE49-F238E27FC236}">
                <a16:creationId xmlns:a16="http://schemas.microsoft.com/office/drawing/2014/main" id="{C6BE5BF0-2549-2099-1FB9-BBE468A6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06F48E-1607-41CD-BB2B-7F53EB2B4B10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FD5D50B4-3D77-98A8-7628-DC233DD377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ea"/>
                <a:ea typeface="+mn-ea"/>
                <a:cs typeface="Times New Roman" panose="02020603050405020304" pitchFamily="18" charset="0"/>
              </a:rPr>
              <a:t>9.4 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实时性定义</a:t>
            </a:r>
          </a:p>
        </p:txBody>
      </p:sp>
      <p:graphicFrame>
        <p:nvGraphicFramePr>
          <p:cNvPr id="68611" name="Object 52">
            <a:extLst>
              <a:ext uri="{FF2B5EF4-FFF2-40B4-BE49-F238E27FC236}">
                <a16:creationId xmlns:a16="http://schemas.microsoft.com/office/drawing/2014/main" id="{711B7548-E495-2E9B-5A16-A4F2C9AA759B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95288" y="3789363"/>
          <a:ext cx="3887787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44317" imgH="2228454" progId="Visio.Drawing.11">
                  <p:embed/>
                </p:oleObj>
              </mc:Choice>
              <mc:Fallback>
                <p:oleObj name="Visio" r:id="rId2" imgW="3144317" imgH="2228454" progId="Visio.Drawing.11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789363"/>
                        <a:ext cx="3887787" cy="275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Rectangle 3">
            <a:extLst>
              <a:ext uri="{FF2B5EF4-FFF2-40B4-BE49-F238E27FC236}">
                <a16:creationId xmlns:a16="http://schemas.microsoft.com/office/drawing/2014/main" id="{50A993E8-9C69-C147-CF1A-796E434354B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787900" y="2276475"/>
            <a:ext cx="4032250" cy="33845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时序分析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-- </a:t>
            </a:r>
            <a:r>
              <a:rPr lang="zh-CN" altLang="en-US" sz="2000" dirty="0">
                <a:latin typeface="+mn-ea"/>
              </a:rPr>
              <a:t>处理时间</a:t>
            </a:r>
            <a:r>
              <a:rPr lang="en-US" altLang="zh-CN" sz="2000" dirty="0" err="1">
                <a:latin typeface="+mn-ea"/>
              </a:rPr>
              <a:t>Tp</a:t>
            </a:r>
            <a:r>
              <a:rPr lang="zh-CN" altLang="en-US" sz="2000" dirty="0">
                <a:latin typeface="+mn-ea"/>
              </a:rPr>
              <a:t>是动态变化的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2000" dirty="0">
              <a:latin typeface="+mn-ea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-- </a:t>
            </a:r>
            <a:r>
              <a:rPr lang="zh-CN" altLang="en-US" sz="2000" dirty="0">
                <a:latin typeface="+mn-ea"/>
              </a:rPr>
              <a:t>若</a:t>
            </a:r>
            <a:r>
              <a:rPr lang="en-US" altLang="zh-CN" sz="2000" dirty="0" err="1">
                <a:latin typeface="+mn-ea"/>
              </a:rPr>
              <a:t>To≤Ti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ΔT=Ti-To</a:t>
            </a:r>
            <a:r>
              <a:rPr lang="zh-CN" altLang="en-US" sz="2000" dirty="0">
                <a:latin typeface="+mn-ea"/>
              </a:rPr>
              <a:t>：系统等待新输入的时间</a:t>
            </a:r>
            <a:r>
              <a:rPr lang="en-US" altLang="zh-CN" sz="2000" dirty="0">
                <a:latin typeface="+mn-ea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实时系统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2000" dirty="0">
              <a:latin typeface="+mn-ea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-- </a:t>
            </a:r>
            <a:r>
              <a:rPr lang="zh-CN" altLang="zh-CN" sz="2000" dirty="0">
                <a:latin typeface="+mn-ea"/>
              </a:rPr>
              <a:t>输出结果存在几帧的处理延迟，至少以Ti为间隔周期输出结</a:t>
            </a:r>
            <a:r>
              <a:rPr lang="zh-CN" altLang="en-US" sz="2000" dirty="0">
                <a:latin typeface="+mn-ea"/>
              </a:rPr>
              <a:t>果</a:t>
            </a:r>
            <a:r>
              <a:rPr lang="zh-CN" altLang="zh-CN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——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准实时系统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68613" name="Group 4">
            <a:extLst>
              <a:ext uri="{FF2B5EF4-FFF2-40B4-BE49-F238E27FC236}">
                <a16:creationId xmlns:a16="http://schemas.microsoft.com/office/drawing/2014/main" id="{32FFC985-AB30-DBB4-06E4-2F34B0E56CB7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844675"/>
            <a:ext cx="4176712" cy="1223963"/>
            <a:chOff x="1958" y="5011"/>
            <a:chExt cx="6993" cy="1502"/>
          </a:xfrm>
        </p:grpSpPr>
        <p:grpSp>
          <p:nvGrpSpPr>
            <p:cNvPr id="68616" name="Group 5">
              <a:extLst>
                <a:ext uri="{FF2B5EF4-FFF2-40B4-BE49-F238E27FC236}">
                  <a16:creationId xmlns:a16="http://schemas.microsoft.com/office/drawing/2014/main" id="{FD43E37F-7960-8024-1B42-60FBB63E7F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9" y="5011"/>
              <a:ext cx="291" cy="1073"/>
              <a:chOff x="2700" y="4092"/>
              <a:chExt cx="360" cy="1404"/>
            </a:xfrm>
          </p:grpSpPr>
          <p:sp>
            <p:nvSpPr>
              <p:cNvPr id="68659" name="Line 6">
                <a:extLst>
                  <a:ext uri="{FF2B5EF4-FFF2-40B4-BE49-F238E27FC236}">
                    <a16:creationId xmlns:a16="http://schemas.microsoft.com/office/drawing/2014/main" id="{A3F13C70-B4BE-FD21-93AC-A19134F0C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0" y="4560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0" name="Line 7">
                <a:extLst>
                  <a:ext uri="{FF2B5EF4-FFF2-40B4-BE49-F238E27FC236}">
                    <a16:creationId xmlns:a16="http://schemas.microsoft.com/office/drawing/2014/main" id="{0175561B-A12D-B9C2-A6F4-BBC3654D1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0" y="5028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1" name="Line 8">
                <a:extLst>
                  <a:ext uri="{FF2B5EF4-FFF2-40B4-BE49-F238E27FC236}">
                    <a16:creationId xmlns:a16="http://schemas.microsoft.com/office/drawing/2014/main" id="{EF8E78DE-0153-0076-5E26-96DFDE57D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0" y="4092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2" name="Line 9">
                <a:extLst>
                  <a:ext uri="{FF2B5EF4-FFF2-40B4-BE49-F238E27FC236}">
                    <a16:creationId xmlns:a16="http://schemas.microsoft.com/office/drawing/2014/main" id="{F28D17FD-D7BA-0542-215A-C7B82B0E5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4092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8617" name="Group 10">
              <a:extLst>
                <a:ext uri="{FF2B5EF4-FFF2-40B4-BE49-F238E27FC236}">
                  <a16:creationId xmlns:a16="http://schemas.microsoft.com/office/drawing/2014/main" id="{0F56CBEB-2A95-74AC-B83C-99FC5DC61D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3" y="5011"/>
              <a:ext cx="291" cy="1073"/>
              <a:chOff x="2700" y="4092"/>
              <a:chExt cx="360" cy="1404"/>
            </a:xfrm>
          </p:grpSpPr>
          <p:sp>
            <p:nvSpPr>
              <p:cNvPr id="68655" name="Line 11">
                <a:extLst>
                  <a:ext uri="{FF2B5EF4-FFF2-40B4-BE49-F238E27FC236}">
                    <a16:creationId xmlns:a16="http://schemas.microsoft.com/office/drawing/2014/main" id="{0A380304-7ECA-0CFC-4EEA-F5794D293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0" y="4560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6" name="Line 12">
                <a:extLst>
                  <a:ext uri="{FF2B5EF4-FFF2-40B4-BE49-F238E27FC236}">
                    <a16:creationId xmlns:a16="http://schemas.microsoft.com/office/drawing/2014/main" id="{6A78B51C-32B1-8709-8023-4678915F7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0" y="5028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7" name="Line 13">
                <a:extLst>
                  <a:ext uri="{FF2B5EF4-FFF2-40B4-BE49-F238E27FC236}">
                    <a16:creationId xmlns:a16="http://schemas.microsoft.com/office/drawing/2014/main" id="{EDEAF9B9-BC42-B0D8-8EE1-504F14490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0" y="4092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8" name="Line 14">
                <a:extLst>
                  <a:ext uri="{FF2B5EF4-FFF2-40B4-BE49-F238E27FC236}">
                    <a16:creationId xmlns:a16="http://schemas.microsoft.com/office/drawing/2014/main" id="{B184CBA5-E1EC-7314-B6C0-30C83365E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4092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18" name="Line 15">
              <a:extLst>
                <a:ext uri="{FF2B5EF4-FFF2-40B4-BE49-F238E27FC236}">
                  <a16:creationId xmlns:a16="http://schemas.microsoft.com/office/drawing/2014/main" id="{5EA2F77F-65BE-EE74-63B4-36235A330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9" y="5011"/>
              <a:ext cx="0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8619" name="Group 16">
              <a:extLst>
                <a:ext uri="{FF2B5EF4-FFF2-40B4-BE49-F238E27FC236}">
                  <a16:creationId xmlns:a16="http://schemas.microsoft.com/office/drawing/2014/main" id="{F053D81A-9332-1CAB-C397-20D7FE960C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8" y="5011"/>
              <a:ext cx="291" cy="1073"/>
              <a:chOff x="2858" y="6553"/>
              <a:chExt cx="360" cy="1404"/>
            </a:xfrm>
          </p:grpSpPr>
          <p:sp>
            <p:nvSpPr>
              <p:cNvPr id="68651" name="Line 17">
                <a:extLst>
                  <a:ext uri="{FF2B5EF4-FFF2-40B4-BE49-F238E27FC236}">
                    <a16:creationId xmlns:a16="http://schemas.microsoft.com/office/drawing/2014/main" id="{B67FB3E3-BD06-BB17-31DA-B8989F8D0A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8" y="7021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2" name="Line 18">
                <a:extLst>
                  <a:ext uri="{FF2B5EF4-FFF2-40B4-BE49-F238E27FC236}">
                    <a16:creationId xmlns:a16="http://schemas.microsoft.com/office/drawing/2014/main" id="{EBCA4715-0258-53C6-F3A9-3E18FE1A9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8" y="6553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3" name="Line 19">
                <a:extLst>
                  <a:ext uri="{FF2B5EF4-FFF2-40B4-BE49-F238E27FC236}">
                    <a16:creationId xmlns:a16="http://schemas.microsoft.com/office/drawing/2014/main" id="{AA2BA745-0552-18A7-DB0E-6409EB553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8" y="6865"/>
                <a:ext cx="0" cy="6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4" name="Line 20">
                <a:extLst>
                  <a:ext uri="{FF2B5EF4-FFF2-40B4-BE49-F238E27FC236}">
                    <a16:creationId xmlns:a16="http://schemas.microsoft.com/office/drawing/2014/main" id="{FF387718-A1D9-D1D8-4848-7ECC6BFDD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8" y="7726"/>
                <a:ext cx="173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20" name="Line 21">
              <a:extLst>
                <a:ext uri="{FF2B5EF4-FFF2-40B4-BE49-F238E27FC236}">
                  <a16:creationId xmlns:a16="http://schemas.microsoft.com/office/drawing/2014/main" id="{8084F9E3-590A-F9E3-D57B-0115A641B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3" y="5753"/>
              <a:ext cx="138" cy="1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1" name="Line 22">
              <a:extLst>
                <a:ext uri="{FF2B5EF4-FFF2-40B4-BE49-F238E27FC236}">
                  <a16:creationId xmlns:a16="http://schemas.microsoft.com/office/drawing/2014/main" id="{EE68CA1F-191D-E5FB-35FC-9FB5A08F6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6" y="5488"/>
              <a:ext cx="291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8622" name="Group 23">
              <a:extLst>
                <a:ext uri="{FF2B5EF4-FFF2-40B4-BE49-F238E27FC236}">
                  <a16:creationId xmlns:a16="http://schemas.microsoft.com/office/drawing/2014/main" id="{09228BE9-A633-4C06-2986-ED23313ABD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1" y="5011"/>
              <a:ext cx="291" cy="1073"/>
              <a:chOff x="2700" y="4092"/>
              <a:chExt cx="360" cy="1404"/>
            </a:xfrm>
          </p:grpSpPr>
          <p:sp>
            <p:nvSpPr>
              <p:cNvPr id="68647" name="Line 24">
                <a:extLst>
                  <a:ext uri="{FF2B5EF4-FFF2-40B4-BE49-F238E27FC236}">
                    <a16:creationId xmlns:a16="http://schemas.microsoft.com/office/drawing/2014/main" id="{126FB68D-2B63-1D77-43FE-F846F3B35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0" y="4560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48" name="Line 25">
                <a:extLst>
                  <a:ext uri="{FF2B5EF4-FFF2-40B4-BE49-F238E27FC236}">
                    <a16:creationId xmlns:a16="http://schemas.microsoft.com/office/drawing/2014/main" id="{9F10F7A6-AC0B-A735-ACC0-E8BA50D7B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0" y="5028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49" name="Line 26">
                <a:extLst>
                  <a:ext uri="{FF2B5EF4-FFF2-40B4-BE49-F238E27FC236}">
                    <a16:creationId xmlns:a16="http://schemas.microsoft.com/office/drawing/2014/main" id="{AFEE55E8-7E35-7697-D94C-4F4C160B4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0" y="4092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0" name="Line 27">
                <a:extLst>
                  <a:ext uri="{FF2B5EF4-FFF2-40B4-BE49-F238E27FC236}">
                    <a16:creationId xmlns:a16="http://schemas.microsoft.com/office/drawing/2014/main" id="{BC529211-01E8-2955-5769-609FB0783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4092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8623" name="Group 28">
              <a:extLst>
                <a:ext uri="{FF2B5EF4-FFF2-40B4-BE49-F238E27FC236}">
                  <a16:creationId xmlns:a16="http://schemas.microsoft.com/office/drawing/2014/main" id="{3600FBD9-3DE1-7A3C-678C-52796B67E4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5" y="5038"/>
              <a:ext cx="291" cy="1072"/>
              <a:chOff x="2700" y="4092"/>
              <a:chExt cx="360" cy="1404"/>
            </a:xfrm>
          </p:grpSpPr>
          <p:sp>
            <p:nvSpPr>
              <p:cNvPr id="68643" name="Line 29">
                <a:extLst>
                  <a:ext uri="{FF2B5EF4-FFF2-40B4-BE49-F238E27FC236}">
                    <a16:creationId xmlns:a16="http://schemas.microsoft.com/office/drawing/2014/main" id="{8798826B-1828-F64B-23AB-8DC5B6157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0" y="4560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44" name="Line 30">
                <a:extLst>
                  <a:ext uri="{FF2B5EF4-FFF2-40B4-BE49-F238E27FC236}">
                    <a16:creationId xmlns:a16="http://schemas.microsoft.com/office/drawing/2014/main" id="{6F027B77-ADDD-4E27-CB9D-7693C3541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0" y="5028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45" name="Line 31">
                <a:extLst>
                  <a:ext uri="{FF2B5EF4-FFF2-40B4-BE49-F238E27FC236}">
                    <a16:creationId xmlns:a16="http://schemas.microsoft.com/office/drawing/2014/main" id="{BEBFD889-84C3-3A30-0E91-177F5EC0C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0" y="4092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46" name="Line 32">
                <a:extLst>
                  <a:ext uri="{FF2B5EF4-FFF2-40B4-BE49-F238E27FC236}">
                    <a16:creationId xmlns:a16="http://schemas.microsoft.com/office/drawing/2014/main" id="{1D06BAA3-D9D6-C6F8-56B3-81731861E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4092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24" name="Line 33">
              <a:extLst>
                <a:ext uri="{FF2B5EF4-FFF2-40B4-BE49-F238E27FC236}">
                  <a16:creationId xmlns:a16="http://schemas.microsoft.com/office/drawing/2014/main" id="{C0CC8E8F-1B2B-E4B4-2828-4D3E42198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3" y="5514"/>
              <a:ext cx="291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8625" name="Group 34">
              <a:extLst>
                <a:ext uri="{FF2B5EF4-FFF2-40B4-BE49-F238E27FC236}">
                  <a16:creationId xmlns:a16="http://schemas.microsoft.com/office/drawing/2014/main" id="{6BC68249-DBC5-AD95-54D8-E48912C6AA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0" y="5130"/>
              <a:ext cx="2765" cy="715"/>
              <a:chOff x="4140" y="4404"/>
              <a:chExt cx="3420" cy="936"/>
            </a:xfrm>
          </p:grpSpPr>
          <p:sp>
            <p:nvSpPr>
              <p:cNvPr id="68640" name="Rectangle 35">
                <a:extLst>
                  <a:ext uri="{FF2B5EF4-FFF2-40B4-BE49-F238E27FC236}">
                    <a16:creationId xmlns:a16="http://schemas.microsoft.com/office/drawing/2014/main" id="{E5BFD10F-C78E-AE27-EB69-3B84A6DE1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4404"/>
                <a:ext cx="1620" cy="9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ß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Þ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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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6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900">
                    <a:latin typeface="宋体" panose="02010600030101010101" pitchFamily="2" charset="-122"/>
                    <a:ea typeface="华文新魏" panose="02010800040101010101" pitchFamily="2" charset="-122"/>
                  </a:rPr>
                  <a:t>处理系统</a:t>
                </a:r>
              </a:p>
              <a:p>
                <a:pPr algn="ctr" eaLnBrk="1" hangingPunct="1">
                  <a:lnSpc>
                    <a:spcPct val="96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900">
                    <a:latin typeface="宋体" panose="02010600030101010101" pitchFamily="2" charset="-122"/>
                    <a:ea typeface="华文新魏" panose="02010800040101010101" pitchFamily="2" charset="-122"/>
                  </a:rPr>
                  <a:t>M(</a:t>
                </a:r>
                <a:r>
                  <a:rPr lang="en-US" altLang="zh-CN" sz="900">
                    <a:latin typeface="Arial" panose="020B0604020202020204" pitchFamily="34" charset="0"/>
                    <a:ea typeface="华文新魏" panose="02010800040101010101" pitchFamily="2" charset="-122"/>
                  </a:rPr>
                  <a:t>‧</a:t>
                </a:r>
                <a:r>
                  <a:rPr lang="en-US" altLang="zh-CN" sz="900">
                    <a:latin typeface="宋体" panose="02010600030101010101" pitchFamily="2" charset="-122"/>
                    <a:ea typeface="华文新魏" panose="02010800040101010101" pitchFamily="2" charset="-122"/>
                  </a:rPr>
                  <a:t>)</a:t>
                </a:r>
                <a:endParaRPr lang="en-US" altLang="zh-CN" sz="1800">
                  <a:latin typeface="Arial" panose="020B0604020202020204" pitchFamily="34" charset="0"/>
                  <a:ea typeface="华文新魏" panose="02010800040101010101" pitchFamily="2" charset="-122"/>
                </a:endParaRPr>
              </a:p>
            </p:txBody>
          </p:sp>
          <p:sp>
            <p:nvSpPr>
              <p:cNvPr id="68641" name="Line 36">
                <a:extLst>
                  <a:ext uri="{FF2B5EF4-FFF2-40B4-BE49-F238E27FC236}">
                    <a16:creationId xmlns:a16="http://schemas.microsoft.com/office/drawing/2014/main" id="{0FD5B69C-B40A-E5C3-C962-9C9CB5D508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4872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42" name="Line 37">
                <a:extLst>
                  <a:ext uri="{FF2B5EF4-FFF2-40B4-BE49-F238E27FC236}">
                    <a16:creationId xmlns:a16="http://schemas.microsoft.com/office/drawing/2014/main" id="{E0451A4D-61C2-DCDD-A5AD-6B999077F1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0" y="4872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26" name="Text Box 38">
              <a:extLst>
                <a:ext uri="{FF2B5EF4-FFF2-40B4-BE49-F238E27FC236}">
                  <a16:creationId xmlns:a16="http://schemas.microsoft.com/office/drawing/2014/main" id="{6D6F4C4A-8731-7708-2F12-67CDAD5CF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6156"/>
              <a:ext cx="728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I</a:t>
              </a:r>
              <a:r>
                <a:rPr lang="en-US" altLang="zh-CN" sz="900" baseline="-25000">
                  <a:latin typeface="Times New Roman" panose="02020603050405020304" pitchFamily="18" charset="0"/>
                  <a:ea typeface="华文新魏" panose="02010800040101010101" pitchFamily="2" charset="-122"/>
                </a:rPr>
                <a:t>j</a:t>
              </a: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(k,l)</a:t>
              </a:r>
              <a:endParaRPr lang="en-US" altLang="zh-CN" sz="1800"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68627" name="Text Box 39">
              <a:extLst>
                <a:ext uri="{FF2B5EF4-FFF2-40B4-BE49-F238E27FC236}">
                  <a16:creationId xmlns:a16="http://schemas.microsoft.com/office/drawing/2014/main" id="{B0A4DE21-6488-405F-84DA-94D078323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8" y="6156"/>
              <a:ext cx="727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I</a:t>
              </a:r>
              <a:r>
                <a:rPr lang="en-US" altLang="zh-CN" sz="900" baseline="-25000">
                  <a:latin typeface="Times New Roman" panose="02020603050405020304" pitchFamily="18" charset="0"/>
                  <a:ea typeface="华文新魏" panose="02010800040101010101" pitchFamily="2" charset="-122"/>
                </a:rPr>
                <a:t>2</a:t>
              </a: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(k,l)</a:t>
              </a:r>
              <a:endParaRPr lang="en-US" altLang="zh-CN" sz="1800"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68628" name="Text Box 40">
              <a:extLst>
                <a:ext uri="{FF2B5EF4-FFF2-40B4-BE49-F238E27FC236}">
                  <a16:creationId xmlns:a16="http://schemas.microsoft.com/office/drawing/2014/main" id="{A326BBC0-3A63-72AA-A8FB-79E65C5FB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" y="6156"/>
              <a:ext cx="728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I</a:t>
              </a:r>
              <a:r>
                <a:rPr lang="en-US" altLang="zh-CN" sz="900" baseline="-25000">
                  <a:latin typeface="Times New Roman" panose="02020603050405020304" pitchFamily="18" charset="0"/>
                  <a:ea typeface="华文新魏" panose="02010800040101010101" pitchFamily="2" charset="-122"/>
                </a:rPr>
                <a:t>1</a:t>
              </a: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(k,l)</a:t>
              </a:r>
              <a:endParaRPr lang="en-US" altLang="zh-CN" sz="1800"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68629" name="Text Box 41">
              <a:extLst>
                <a:ext uri="{FF2B5EF4-FFF2-40B4-BE49-F238E27FC236}">
                  <a16:creationId xmlns:a16="http://schemas.microsoft.com/office/drawing/2014/main" id="{4D014EBB-C954-6AE6-26B3-615DE5519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8" y="6108"/>
              <a:ext cx="873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O</a:t>
              </a:r>
              <a:r>
                <a:rPr lang="en-US" altLang="zh-CN" sz="900" baseline="-25000">
                  <a:latin typeface="Times New Roman" panose="02020603050405020304" pitchFamily="18" charset="0"/>
                  <a:ea typeface="华文新魏" panose="02010800040101010101" pitchFamily="2" charset="-122"/>
                </a:rPr>
                <a:t>1</a:t>
              </a: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(m,n)</a:t>
              </a:r>
              <a:endParaRPr lang="en-US" altLang="zh-CN" sz="1800"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68630" name="Text Box 42">
              <a:extLst>
                <a:ext uri="{FF2B5EF4-FFF2-40B4-BE49-F238E27FC236}">
                  <a16:creationId xmlns:a16="http://schemas.microsoft.com/office/drawing/2014/main" id="{7779B18F-F1BC-22DD-66F6-73334EEC9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7" y="6110"/>
              <a:ext cx="873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O</a:t>
              </a:r>
              <a:r>
                <a:rPr lang="en-US" altLang="zh-CN" sz="900" baseline="-25000">
                  <a:latin typeface="Times New Roman" panose="02020603050405020304" pitchFamily="18" charset="0"/>
                  <a:ea typeface="华文新魏" panose="02010800040101010101" pitchFamily="2" charset="-122"/>
                </a:rPr>
                <a:t>2</a:t>
              </a: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(m,n)</a:t>
              </a:r>
              <a:endParaRPr lang="en-US" altLang="zh-CN" sz="1800"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68631" name="Text Box 43">
              <a:extLst>
                <a:ext uri="{FF2B5EF4-FFF2-40B4-BE49-F238E27FC236}">
                  <a16:creationId xmlns:a16="http://schemas.microsoft.com/office/drawing/2014/main" id="{AA4874D1-02C7-0ED3-16C0-64797FEAC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" y="6110"/>
              <a:ext cx="1019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O</a:t>
              </a:r>
              <a:r>
                <a:rPr lang="en-US" altLang="zh-CN" sz="900" baseline="-25000">
                  <a:latin typeface="Times New Roman" panose="02020603050405020304" pitchFamily="18" charset="0"/>
                  <a:ea typeface="华文新魏" panose="02010800040101010101" pitchFamily="2" charset="-122"/>
                </a:rPr>
                <a:t>j</a:t>
              </a:r>
              <a:r>
                <a:rPr lang="en-US" altLang="zh-CN" sz="900">
                  <a:latin typeface="Times New Roman" panose="02020603050405020304" pitchFamily="18" charset="0"/>
                  <a:ea typeface="华文新魏" panose="02010800040101010101" pitchFamily="2" charset="-122"/>
                </a:rPr>
                <a:t>(m,n)</a:t>
              </a:r>
              <a:endParaRPr lang="en-US" altLang="zh-CN" sz="1800"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grpSp>
          <p:nvGrpSpPr>
            <p:cNvPr id="68632" name="Group 44">
              <a:extLst>
                <a:ext uri="{FF2B5EF4-FFF2-40B4-BE49-F238E27FC236}">
                  <a16:creationId xmlns:a16="http://schemas.microsoft.com/office/drawing/2014/main" id="{31364B96-B0CA-C0F7-808F-411AF20441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79" y="5038"/>
              <a:ext cx="291" cy="1072"/>
              <a:chOff x="9878" y="6432"/>
              <a:chExt cx="360" cy="1404"/>
            </a:xfrm>
          </p:grpSpPr>
          <p:grpSp>
            <p:nvGrpSpPr>
              <p:cNvPr id="68633" name="Group 45">
                <a:extLst>
                  <a:ext uri="{FF2B5EF4-FFF2-40B4-BE49-F238E27FC236}">
                    <a16:creationId xmlns:a16="http://schemas.microsoft.com/office/drawing/2014/main" id="{D02E8B6E-05B7-38FA-72BF-DC3F55C41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78" y="6432"/>
                <a:ext cx="360" cy="1404"/>
                <a:chOff x="2858" y="6553"/>
                <a:chExt cx="360" cy="1404"/>
              </a:xfrm>
            </p:grpSpPr>
            <p:sp>
              <p:nvSpPr>
                <p:cNvPr id="68636" name="Line 46">
                  <a:extLst>
                    <a:ext uri="{FF2B5EF4-FFF2-40B4-BE49-F238E27FC236}">
                      <a16:creationId xmlns:a16="http://schemas.microsoft.com/office/drawing/2014/main" id="{35EEC72F-298F-1B01-53A9-FC53B1C53C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8" y="7021"/>
                  <a:ext cx="0" cy="9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637" name="Line 47">
                  <a:extLst>
                    <a:ext uri="{FF2B5EF4-FFF2-40B4-BE49-F238E27FC236}">
                      <a16:creationId xmlns:a16="http://schemas.microsoft.com/office/drawing/2014/main" id="{4841A159-4DB1-EAFB-53E7-02B37F1F2F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58" y="6553"/>
                  <a:ext cx="360" cy="4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638" name="Line 48">
                  <a:extLst>
                    <a:ext uri="{FF2B5EF4-FFF2-40B4-BE49-F238E27FC236}">
                      <a16:creationId xmlns:a16="http://schemas.microsoft.com/office/drawing/2014/main" id="{040A94B2-3311-F361-1CBB-3A24B82C4A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8" y="6865"/>
                  <a:ext cx="0" cy="62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639" name="Line 49">
                  <a:extLst>
                    <a:ext uri="{FF2B5EF4-FFF2-40B4-BE49-F238E27FC236}">
                      <a16:creationId xmlns:a16="http://schemas.microsoft.com/office/drawing/2014/main" id="{ABF0D8E8-25F9-8FFF-6D26-DE1AD441FA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58" y="7726"/>
                  <a:ext cx="173" cy="2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8634" name="Line 50">
                <a:extLst>
                  <a:ext uri="{FF2B5EF4-FFF2-40B4-BE49-F238E27FC236}">
                    <a16:creationId xmlns:a16="http://schemas.microsoft.com/office/drawing/2014/main" id="{89F13611-F939-C7CF-B1D5-65BFE6574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8" y="6432"/>
                <a:ext cx="0" cy="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35" name="Line 51">
                <a:extLst>
                  <a:ext uri="{FF2B5EF4-FFF2-40B4-BE49-F238E27FC236}">
                    <a16:creationId xmlns:a16="http://schemas.microsoft.com/office/drawing/2014/main" id="{EE804FE2-9B82-41C6-CA61-FE7F0872A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58" y="7368"/>
                <a:ext cx="170" cy="2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8614" name="Rectangle 53">
            <a:extLst>
              <a:ext uri="{FF2B5EF4-FFF2-40B4-BE49-F238E27FC236}">
                <a16:creationId xmlns:a16="http://schemas.microsoft.com/office/drawing/2014/main" id="{2C6D3AFA-59DE-EC0A-D00F-07E00356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343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8615" name="灯片编号占位符 53">
            <a:extLst>
              <a:ext uri="{FF2B5EF4-FFF2-40B4-BE49-F238E27FC236}">
                <a16:creationId xmlns:a16="http://schemas.microsoft.com/office/drawing/2014/main" id="{C2C96285-4630-76CD-D6DF-B8DF3817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24AB78-4288-4970-8E15-527BFCE27A86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4C84F7C-C3E2-2AA7-11DF-BE78032E5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0652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应用举例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嫦娥探月</a:t>
            </a:r>
          </a:p>
        </p:txBody>
      </p:sp>
      <p:sp>
        <p:nvSpPr>
          <p:cNvPr id="36867" name="灯片编号占位符 5">
            <a:extLst>
              <a:ext uri="{FF2B5EF4-FFF2-40B4-BE49-F238E27FC236}">
                <a16:creationId xmlns:a16="http://schemas.microsoft.com/office/drawing/2014/main" id="{A906F843-FBBB-75DA-E046-15156CB5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173385-D0E7-46A6-87DC-E69B8E9BC35C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36868" name="Picture 3" descr="E:\颜露新文档\教学\本科生 教学任务\CE3月球车.jpg">
            <a:extLst>
              <a:ext uri="{FF2B5EF4-FFF2-40B4-BE49-F238E27FC236}">
                <a16:creationId xmlns:a16="http://schemas.microsoft.com/office/drawing/2014/main" id="{E481A9B2-D789-D9A5-AC1E-5E28C167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697038"/>
            <a:ext cx="2976563" cy="397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矩形 1">
            <a:extLst>
              <a:ext uri="{FF2B5EF4-FFF2-40B4-BE49-F238E27FC236}">
                <a16:creationId xmlns:a16="http://schemas.microsoft.com/office/drawing/2014/main" id="{47041514-3B4E-65CB-0A58-D2FBC938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25" y="5848350"/>
            <a:ext cx="272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2019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年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月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3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日</a:t>
            </a:r>
            <a:endParaRPr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实现人类首次月背软着陆</a:t>
            </a:r>
          </a:p>
        </p:txBody>
      </p:sp>
      <p:sp>
        <p:nvSpPr>
          <p:cNvPr id="36870" name="矩形 10">
            <a:extLst>
              <a:ext uri="{FF2B5EF4-FFF2-40B4-BE49-F238E27FC236}">
                <a16:creationId xmlns:a16="http://schemas.microsoft.com/office/drawing/2014/main" id="{05DCB33B-9932-3917-681B-21EF06DA9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175" y="5845175"/>
            <a:ext cx="29559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2020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年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12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月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17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日</a:t>
            </a:r>
            <a:endParaRPr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我国首次地外天体采样返回</a:t>
            </a:r>
          </a:p>
        </p:txBody>
      </p:sp>
      <p:pic>
        <p:nvPicPr>
          <p:cNvPr id="36871" name="图片 4">
            <a:extLst>
              <a:ext uri="{FF2B5EF4-FFF2-40B4-BE49-F238E27FC236}">
                <a16:creationId xmlns:a16="http://schemas.microsoft.com/office/drawing/2014/main" id="{F738C290-D7A4-6B78-EFE2-A3B568C2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1700213"/>
            <a:ext cx="2736850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图片 7">
            <a:extLst>
              <a:ext uri="{FF2B5EF4-FFF2-40B4-BE49-F238E27FC236}">
                <a16:creationId xmlns:a16="http://schemas.microsoft.com/office/drawing/2014/main" id="{75042188-DA23-70A9-C450-43D12BB58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3887788"/>
            <a:ext cx="2736850" cy="178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嫦娥四号着陆.mp4">
            <a:hlinkClick r:id="" action="ppaction://media"/>
            <a:extLst>
              <a:ext uri="{FF2B5EF4-FFF2-40B4-BE49-F238E27FC236}">
                <a16:creationId xmlns:a16="http://schemas.microsoft.com/office/drawing/2014/main" id="{5839A69D-71DB-2298-D95C-D7C7CEC27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697038"/>
            <a:ext cx="295275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图片 11">
            <a:extLst>
              <a:ext uri="{FF2B5EF4-FFF2-40B4-BE49-F238E27FC236}">
                <a16:creationId xmlns:a16="http://schemas.microsoft.com/office/drawing/2014/main" id="{E84689CE-2650-FDB8-DC69-336036D58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979863"/>
            <a:ext cx="29527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矩形 15">
            <a:extLst>
              <a:ext uri="{FF2B5EF4-FFF2-40B4-BE49-F238E27FC236}">
                <a16:creationId xmlns:a16="http://schemas.microsoft.com/office/drawing/2014/main" id="{34673262-1034-E7E5-E349-027EE6C7B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134620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嫦娥四号</a:t>
            </a:r>
          </a:p>
        </p:txBody>
      </p:sp>
      <p:sp>
        <p:nvSpPr>
          <p:cNvPr id="36876" name="矩形 16">
            <a:extLst>
              <a:ext uri="{FF2B5EF4-FFF2-40B4-BE49-F238E27FC236}">
                <a16:creationId xmlns:a16="http://schemas.microsoft.com/office/drawing/2014/main" id="{3880FEFB-DF5E-643E-05E9-0F004F051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134620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嫦娥五号</a:t>
            </a:r>
          </a:p>
        </p:txBody>
      </p:sp>
      <p:sp>
        <p:nvSpPr>
          <p:cNvPr id="36877" name="矩形 17">
            <a:extLst>
              <a:ext uri="{FF2B5EF4-FFF2-40B4-BE49-F238E27FC236}">
                <a16:creationId xmlns:a16="http://schemas.microsoft.com/office/drawing/2014/main" id="{5DB4CF35-8E64-6628-056B-FD57494D5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4620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嫦娥三号</a:t>
            </a:r>
          </a:p>
        </p:txBody>
      </p:sp>
      <p:sp>
        <p:nvSpPr>
          <p:cNvPr id="36878" name="矩形 12">
            <a:extLst>
              <a:ext uri="{FF2B5EF4-FFF2-40B4-BE49-F238E27FC236}">
                <a16:creationId xmlns:a16="http://schemas.microsoft.com/office/drawing/2014/main" id="{80ABBDE1-E124-1A8A-4D46-3B934D173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5845175"/>
            <a:ext cx="29543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2013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年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12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月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14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日</a:t>
            </a:r>
            <a:endParaRPr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我国首次在月球表面软着陆</a:t>
            </a:r>
          </a:p>
        </p:txBody>
      </p:sp>
    </p:spTree>
    <p:extLst>
      <p:ext uri="{BB962C8B-B14F-4D97-AF65-F5344CB8AC3E}">
        <p14:creationId xmlns:p14="http://schemas.microsoft.com/office/powerpoint/2010/main" val="31222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97FCCA8-61D8-D42B-E1C6-895B92A752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507412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3600" dirty="0">
                <a:solidFill>
                  <a:srgbClr val="000099"/>
                </a:solidFill>
                <a:latin typeface="+mj-ea"/>
              </a:rPr>
              <a:t>9.4 </a:t>
            </a:r>
            <a:r>
              <a:rPr lang="zh-CN" altLang="en-US" sz="3600" dirty="0">
                <a:solidFill>
                  <a:srgbClr val="000099"/>
                </a:solidFill>
                <a:latin typeface="+mj-ea"/>
              </a:rPr>
              <a:t>实例</a:t>
            </a:r>
            <a:r>
              <a:rPr lang="en-US" altLang="zh-CN" sz="3600" dirty="0">
                <a:solidFill>
                  <a:srgbClr val="000099"/>
                </a:solidFill>
                <a:latin typeface="+mj-ea"/>
              </a:rPr>
              <a:t>—</a:t>
            </a:r>
            <a:r>
              <a:rPr lang="zh-CN" altLang="en-US" sz="3600" dirty="0">
                <a:solidFill>
                  <a:srgbClr val="000099"/>
                </a:solidFill>
                <a:latin typeface="+mj-ea"/>
              </a:rPr>
              <a:t>空中目标</a:t>
            </a:r>
            <a:r>
              <a:rPr lang="en-US" altLang="zh-CN" sz="3600" dirty="0">
                <a:solidFill>
                  <a:srgbClr val="000099"/>
                </a:solidFill>
                <a:latin typeface="+mj-ea"/>
              </a:rPr>
              <a:t>ATR</a:t>
            </a:r>
            <a:r>
              <a:rPr lang="zh-CN" altLang="en-US" sz="3600" dirty="0">
                <a:solidFill>
                  <a:srgbClr val="000099"/>
                </a:solidFill>
                <a:latin typeface="+mj-ea"/>
              </a:rPr>
              <a:t>处理流程复杂性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5182C641-09F7-881A-4F54-0BEEF8D08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384300"/>
            <a:ext cx="8229600" cy="46863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+mn-ea"/>
              </a:rPr>
              <a:t>算法功能的构成随着工作环境和工作阶段变化</a:t>
            </a:r>
            <a:endParaRPr lang="en-US" altLang="zh-CN" sz="2000" b="1" dirty="0">
              <a:solidFill>
                <a:srgbClr val="002060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+mn-ea"/>
              </a:rPr>
              <a:t>系统结构需要能够根据算法结构的要求，以及工作环境的变化进行调整（重构），高效地完成系统任务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ea typeface="黑体" panose="02010609060101010101" pitchFamily="49" charset="-122"/>
              </a:rPr>
              <a:t>	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1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1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1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1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1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1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1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1400" dirty="0">
                <a:ea typeface="黑体" panose="02010609060101010101" pitchFamily="49" charset="-122"/>
              </a:rPr>
              <a:t>	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1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1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ea typeface="黑体" panose="02010609060101010101" pitchFamily="49" charset="-122"/>
              </a:rPr>
              <a:t>    </a:t>
            </a:r>
          </a:p>
        </p:txBody>
      </p:sp>
      <p:grpSp>
        <p:nvGrpSpPr>
          <p:cNvPr id="72708" name="Group 4">
            <a:extLst>
              <a:ext uri="{FF2B5EF4-FFF2-40B4-BE49-F238E27FC236}">
                <a16:creationId xmlns:a16="http://schemas.microsoft.com/office/drawing/2014/main" id="{1F1EBBAE-6E7F-5581-AB28-48D1F6F9959D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2781300"/>
            <a:ext cx="6842125" cy="3527425"/>
            <a:chOff x="1670" y="8928"/>
            <a:chExt cx="8180" cy="3588"/>
          </a:xfrm>
        </p:grpSpPr>
        <p:sp>
          <p:nvSpPr>
            <p:cNvPr id="72710" name="Text Box 5">
              <a:extLst>
                <a:ext uri="{FF2B5EF4-FFF2-40B4-BE49-F238E27FC236}">
                  <a16:creationId xmlns:a16="http://schemas.microsoft.com/office/drawing/2014/main" id="{FE618C3C-5507-DB15-2A88-BCE70EAC9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0" y="9708"/>
              <a:ext cx="126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工作阶段</a:t>
              </a:r>
              <a:endPara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11" name="Text Box 6">
              <a:extLst>
                <a:ext uri="{FF2B5EF4-FFF2-40B4-BE49-F238E27FC236}">
                  <a16:creationId xmlns:a16="http://schemas.microsoft.com/office/drawing/2014/main" id="{59D56BB9-DB22-1F48-B8B9-132533907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0" y="10332"/>
              <a:ext cx="126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处理流程</a:t>
              </a:r>
              <a:endPara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12" name="Text Box 7">
              <a:extLst>
                <a:ext uri="{FF2B5EF4-FFF2-40B4-BE49-F238E27FC236}">
                  <a16:creationId xmlns:a16="http://schemas.microsoft.com/office/drawing/2014/main" id="{01FA548A-353D-4413-935A-DAF8BE3F5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8" y="9130"/>
              <a:ext cx="126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目标图像</a:t>
              </a:r>
              <a:endPara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13" name="Text Box 8">
              <a:extLst>
                <a:ext uri="{FF2B5EF4-FFF2-40B4-BE49-F238E27FC236}">
                  <a16:creationId xmlns:a16="http://schemas.microsoft.com/office/drawing/2014/main" id="{C8EE93EE-4A9C-6092-158B-8A616500DF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" y="9084"/>
              <a:ext cx="126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点源目标</a:t>
              </a:r>
              <a:endPara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14" name="Text Box 9">
              <a:extLst>
                <a:ext uri="{FF2B5EF4-FFF2-40B4-BE49-F238E27FC236}">
                  <a16:creationId xmlns:a16="http://schemas.microsoft.com/office/drawing/2014/main" id="{8A6631B4-4D47-6D7C-C7A2-5BD1D958B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0" y="9084"/>
              <a:ext cx="108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小目标</a:t>
              </a:r>
              <a:endPara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15" name="Text Box 10">
              <a:extLst>
                <a:ext uri="{FF2B5EF4-FFF2-40B4-BE49-F238E27FC236}">
                  <a16:creationId xmlns:a16="http://schemas.microsoft.com/office/drawing/2014/main" id="{0AED918B-C878-E1C4-6F70-F68328653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0" y="9084"/>
              <a:ext cx="126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面目标</a:t>
              </a:r>
              <a:endPara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16" name="Text Box 11">
              <a:extLst>
                <a:ext uri="{FF2B5EF4-FFF2-40B4-BE49-F238E27FC236}">
                  <a16:creationId xmlns:a16="http://schemas.microsoft.com/office/drawing/2014/main" id="{AB3E614D-874F-CAE9-9AE9-EA3D69ACF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0" y="9084"/>
              <a:ext cx="162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目标充满视场</a:t>
              </a:r>
              <a:endPara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17" name="Line 12">
              <a:extLst>
                <a:ext uri="{FF2B5EF4-FFF2-40B4-BE49-F238E27FC236}">
                  <a16:creationId xmlns:a16="http://schemas.microsoft.com/office/drawing/2014/main" id="{D7A15E02-8DA9-D6FA-0DA2-CFA513CD1C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0" y="9285"/>
              <a:ext cx="55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8" name="Line 13">
              <a:extLst>
                <a:ext uri="{FF2B5EF4-FFF2-40B4-BE49-F238E27FC236}">
                  <a16:creationId xmlns:a16="http://schemas.microsoft.com/office/drawing/2014/main" id="{50FACD58-7736-13D2-4AF9-A7BE7549B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0" y="9273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9" name="Line 14">
              <a:extLst>
                <a:ext uri="{FF2B5EF4-FFF2-40B4-BE49-F238E27FC236}">
                  <a16:creationId xmlns:a16="http://schemas.microsoft.com/office/drawing/2014/main" id="{09C20798-FE93-D06E-F93F-7701D174F6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5" y="9285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0" name="Line 15">
              <a:extLst>
                <a:ext uri="{FF2B5EF4-FFF2-40B4-BE49-F238E27FC236}">
                  <a16:creationId xmlns:a16="http://schemas.microsoft.com/office/drawing/2014/main" id="{328091D7-C11A-947B-CF27-6CC7571E8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5" y="9300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1" name="Line 16">
              <a:extLst>
                <a:ext uri="{FF2B5EF4-FFF2-40B4-BE49-F238E27FC236}">
                  <a16:creationId xmlns:a16="http://schemas.microsoft.com/office/drawing/2014/main" id="{624A1141-6724-8732-4080-2153981B9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0" y="9288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2" name="Text Box 17">
              <a:extLst>
                <a:ext uri="{FF2B5EF4-FFF2-40B4-BE49-F238E27FC236}">
                  <a16:creationId xmlns:a16="http://schemas.microsoft.com/office/drawing/2014/main" id="{C2648AD9-E37F-50F3-D07E-ED4D4C380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0" y="9708"/>
              <a:ext cx="90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中段</a:t>
              </a:r>
              <a:endPara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23" name="Text Box 18">
              <a:extLst>
                <a:ext uri="{FF2B5EF4-FFF2-40B4-BE49-F238E27FC236}">
                  <a16:creationId xmlns:a16="http://schemas.microsoft.com/office/drawing/2014/main" id="{B7681C67-F191-4B0A-18E4-22B29BEE0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0" y="9708"/>
              <a:ext cx="126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初段</a:t>
              </a:r>
              <a:endPara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24" name="Text Box 19">
              <a:extLst>
                <a:ext uri="{FF2B5EF4-FFF2-40B4-BE49-F238E27FC236}">
                  <a16:creationId xmlns:a16="http://schemas.microsoft.com/office/drawing/2014/main" id="{CD87432B-B46E-85F5-3AFF-79D6F9431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0" y="9708"/>
              <a:ext cx="90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rgbClr val="FF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末段</a:t>
              </a:r>
              <a:endParaRPr lang="zh-CN" altLang="en-US" sz="66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72725" name="Line 20">
              <a:extLst>
                <a:ext uri="{FF2B5EF4-FFF2-40B4-BE49-F238E27FC236}">
                  <a16:creationId xmlns:a16="http://schemas.microsoft.com/office/drawing/2014/main" id="{46F40BAB-5C21-06A7-19D9-61B49D22C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5" y="9924"/>
              <a:ext cx="79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6" name="Line 21">
              <a:extLst>
                <a:ext uri="{FF2B5EF4-FFF2-40B4-BE49-F238E27FC236}">
                  <a16:creationId xmlns:a16="http://schemas.microsoft.com/office/drawing/2014/main" id="{307C0F0D-692C-B4D7-6767-AAD5FEDB94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0" y="9918"/>
              <a:ext cx="8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2727" name="Group 22">
              <a:extLst>
                <a:ext uri="{FF2B5EF4-FFF2-40B4-BE49-F238E27FC236}">
                  <a16:creationId xmlns:a16="http://schemas.microsoft.com/office/drawing/2014/main" id="{17234001-A6B5-1956-6F03-AA28A959E0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0" y="10332"/>
              <a:ext cx="2520" cy="468"/>
              <a:chOff x="2880" y="12672"/>
              <a:chExt cx="2520" cy="468"/>
            </a:xfrm>
          </p:grpSpPr>
          <p:sp>
            <p:nvSpPr>
              <p:cNvPr id="72741" name="Text Box 23">
                <a:extLst>
                  <a:ext uri="{FF2B5EF4-FFF2-40B4-BE49-F238E27FC236}">
                    <a16:creationId xmlns:a16="http://schemas.microsoft.com/office/drawing/2014/main" id="{88AED392-B0C6-0C9D-4D29-DB67896649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12672"/>
                <a:ext cx="252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ß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Þ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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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点源目标检测与捕获</a:t>
                </a:r>
                <a:endParaRPr lang="zh-CN" altLang="en-US" sz="3600">
                  <a:solidFill>
                    <a:srgbClr val="FF0000"/>
                  </a:solidFill>
                  <a:latin typeface="Arial" panose="020B0604020202020204" pitchFamily="34" charset="0"/>
                  <a:ea typeface="华文新魏" panose="02010800040101010101" pitchFamily="2" charset="-122"/>
                </a:endParaRPr>
              </a:p>
            </p:txBody>
          </p:sp>
          <p:sp>
            <p:nvSpPr>
              <p:cNvPr id="72742" name="Line 24">
                <a:extLst>
                  <a:ext uri="{FF2B5EF4-FFF2-40B4-BE49-F238E27FC236}">
                    <a16:creationId xmlns:a16="http://schemas.microsoft.com/office/drawing/2014/main" id="{E6128989-A20E-5D22-B961-A97912602E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0" y="13140"/>
                <a:ext cx="23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728" name="Group 25">
              <a:extLst>
                <a:ext uri="{FF2B5EF4-FFF2-40B4-BE49-F238E27FC236}">
                  <a16:creationId xmlns:a16="http://schemas.microsoft.com/office/drawing/2014/main" id="{808CB4D8-C173-9132-1E78-80C3FF5380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0" y="10824"/>
              <a:ext cx="3060" cy="468"/>
              <a:chOff x="3960" y="13296"/>
              <a:chExt cx="3060" cy="468"/>
            </a:xfrm>
          </p:grpSpPr>
          <p:sp>
            <p:nvSpPr>
              <p:cNvPr id="72739" name="Text Box 26">
                <a:extLst>
                  <a:ext uri="{FF2B5EF4-FFF2-40B4-BE49-F238E27FC236}">
                    <a16:creationId xmlns:a16="http://schemas.microsoft.com/office/drawing/2014/main" id="{D436C282-8791-F1E1-3002-1F95A0E3EC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60" y="13296"/>
                <a:ext cx="306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ß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Þ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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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小目标检测、捕获与跟踪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3600">
                  <a:solidFill>
                    <a:srgbClr val="FF0000"/>
                  </a:solidFill>
                  <a:latin typeface="Arial" panose="020B0604020202020204" pitchFamily="34" charset="0"/>
                  <a:ea typeface="华文新魏" panose="02010800040101010101" pitchFamily="2" charset="-122"/>
                </a:endParaRPr>
              </a:p>
            </p:txBody>
          </p:sp>
          <p:sp>
            <p:nvSpPr>
              <p:cNvPr id="72740" name="Line 27">
                <a:extLst>
                  <a:ext uri="{FF2B5EF4-FFF2-40B4-BE49-F238E27FC236}">
                    <a16:creationId xmlns:a16="http://schemas.microsoft.com/office/drawing/2014/main" id="{954B009C-24B2-FBA4-6CD0-72CBE3D15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13764"/>
                <a:ext cx="25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729" name="Group 28">
              <a:extLst>
                <a:ext uri="{FF2B5EF4-FFF2-40B4-BE49-F238E27FC236}">
                  <a16:creationId xmlns:a16="http://schemas.microsoft.com/office/drawing/2014/main" id="{2CF2D9A9-BC33-36BD-CA33-A6A61117A9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5" y="11289"/>
              <a:ext cx="3170" cy="468"/>
              <a:chOff x="5220" y="13920"/>
              <a:chExt cx="3170" cy="468"/>
            </a:xfrm>
          </p:grpSpPr>
          <p:sp>
            <p:nvSpPr>
              <p:cNvPr id="72737" name="Text Box 29">
                <a:extLst>
                  <a:ext uri="{FF2B5EF4-FFF2-40B4-BE49-F238E27FC236}">
                    <a16:creationId xmlns:a16="http://schemas.microsoft.com/office/drawing/2014/main" id="{222FFC6C-8FEB-A8C8-4791-3F8E89C128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0" y="13920"/>
                <a:ext cx="299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ß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Þ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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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面目标分割、识别、跟踪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3600">
                  <a:solidFill>
                    <a:srgbClr val="FF0000"/>
                  </a:solidFill>
                  <a:latin typeface="Arial" panose="020B0604020202020204" pitchFamily="34" charset="0"/>
                  <a:ea typeface="华文新魏" panose="02010800040101010101" pitchFamily="2" charset="-122"/>
                </a:endParaRPr>
              </a:p>
            </p:txBody>
          </p:sp>
          <p:sp>
            <p:nvSpPr>
              <p:cNvPr id="72738" name="Line 30">
                <a:extLst>
                  <a:ext uri="{FF2B5EF4-FFF2-40B4-BE49-F238E27FC236}">
                    <a16:creationId xmlns:a16="http://schemas.microsoft.com/office/drawing/2014/main" id="{2B33D823-1F16-F503-56FD-B8A5A98C8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0" y="14388"/>
                <a:ext cx="27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730" name="Group 31">
              <a:extLst>
                <a:ext uri="{FF2B5EF4-FFF2-40B4-BE49-F238E27FC236}">
                  <a16:creationId xmlns:a16="http://schemas.microsoft.com/office/drawing/2014/main" id="{BB2B8493-85E9-EA1F-E28F-FC089620C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0" y="11758"/>
              <a:ext cx="2920" cy="468"/>
              <a:chOff x="7090" y="14425"/>
              <a:chExt cx="2920" cy="468"/>
            </a:xfrm>
          </p:grpSpPr>
          <p:sp>
            <p:nvSpPr>
              <p:cNvPr id="72735" name="Text Box 32">
                <a:extLst>
                  <a:ext uri="{FF2B5EF4-FFF2-40B4-BE49-F238E27FC236}">
                    <a16:creationId xmlns:a16="http://schemas.microsoft.com/office/drawing/2014/main" id="{6ED00733-5B2F-9B96-4CC6-0873A4A6F5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90" y="14425"/>
                <a:ext cx="292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ß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Þ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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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50000"/>
                  <a:buFont typeface="Wingdings 2" panose="05020102010507070707" pitchFamily="18" charset="2"/>
                  <a:buChar char="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兴趣点检测、识别与跟踪</a:t>
                </a:r>
                <a:endParaRPr lang="zh-CN" altLang="en-US" sz="3600">
                  <a:solidFill>
                    <a:srgbClr val="FF0000"/>
                  </a:solidFill>
                  <a:latin typeface="Arial" panose="020B0604020202020204" pitchFamily="34" charset="0"/>
                  <a:ea typeface="华文新魏" panose="02010800040101010101" pitchFamily="2" charset="-122"/>
                </a:endParaRPr>
              </a:p>
            </p:txBody>
          </p:sp>
          <p:sp>
            <p:nvSpPr>
              <p:cNvPr id="72736" name="Line 33">
                <a:extLst>
                  <a:ext uri="{FF2B5EF4-FFF2-40B4-BE49-F238E27FC236}">
                    <a16:creationId xmlns:a16="http://schemas.microsoft.com/office/drawing/2014/main" id="{74C9D431-7E19-5469-99A2-280294D19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0" y="14856"/>
                <a:ext cx="27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731" name="Line 34">
              <a:extLst>
                <a:ext uri="{FF2B5EF4-FFF2-40B4-BE49-F238E27FC236}">
                  <a16:creationId xmlns:a16="http://schemas.microsoft.com/office/drawing/2014/main" id="{B8734BD4-CC89-847F-DFB6-B53AC8238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8928"/>
              <a:ext cx="0" cy="3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2" name="Line 35">
              <a:extLst>
                <a:ext uri="{FF2B5EF4-FFF2-40B4-BE49-F238E27FC236}">
                  <a16:creationId xmlns:a16="http://schemas.microsoft.com/office/drawing/2014/main" id="{2B854436-A167-6F86-3FF8-8DADEF4CA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70" y="8928"/>
              <a:ext cx="0" cy="3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3" name="Line 36">
              <a:extLst>
                <a:ext uri="{FF2B5EF4-FFF2-40B4-BE49-F238E27FC236}">
                  <a16:creationId xmlns:a16="http://schemas.microsoft.com/office/drawing/2014/main" id="{DF26E91E-633F-9827-E8BE-C09E35F13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0" y="9448"/>
              <a:ext cx="0" cy="8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4" name="Line 37">
              <a:extLst>
                <a:ext uri="{FF2B5EF4-FFF2-40B4-BE49-F238E27FC236}">
                  <a16:creationId xmlns:a16="http://schemas.microsoft.com/office/drawing/2014/main" id="{5A90FAC1-48EE-2FFB-81B6-D15149F92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0" y="9448"/>
              <a:ext cx="0" cy="8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709" name="灯片编号占位符 37">
            <a:extLst>
              <a:ext uri="{FF2B5EF4-FFF2-40B4-BE49-F238E27FC236}">
                <a16:creationId xmlns:a16="http://schemas.microsoft.com/office/drawing/2014/main" id="{09309D8E-FF3C-ABB4-1154-E33DD1A0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C16E5-CF52-47CD-9A22-79CCC199DDF8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89B3846-C710-9FD5-A50A-6FB02AC07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solidFill>
                  <a:srgbClr val="000099"/>
                </a:solidFill>
                <a:latin typeface="+mn-ea"/>
                <a:ea typeface="+mn-ea"/>
              </a:rPr>
              <a:t>9.4 </a:t>
            </a:r>
            <a:r>
              <a:rPr lang="zh-CN" altLang="en-US" sz="3600" dirty="0">
                <a:solidFill>
                  <a:srgbClr val="000099"/>
                </a:solidFill>
                <a:latin typeface="+mn-ea"/>
                <a:ea typeface="+mn-ea"/>
              </a:rPr>
              <a:t>实时图像处理系统面临的挑战</a:t>
            </a:r>
          </a:p>
        </p:txBody>
      </p:sp>
      <p:sp>
        <p:nvSpPr>
          <p:cNvPr id="71683" name="Rectangle 55">
            <a:extLst>
              <a:ext uri="{FF2B5EF4-FFF2-40B4-BE49-F238E27FC236}">
                <a16:creationId xmlns:a16="http://schemas.microsoft.com/office/drawing/2014/main" id="{1C26D643-B043-AD6F-D50A-EF74FF85D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627188"/>
            <a:ext cx="3816350" cy="4681537"/>
          </a:xfrm>
        </p:spPr>
        <p:txBody>
          <a:bodyPr/>
          <a:lstStyle/>
          <a:p>
            <a:pPr marL="457200" indent="-457200" eaLnBrk="1" hangingPunct="1"/>
            <a:r>
              <a:rPr lang="zh-CN" altLang="en-US" sz="2400">
                <a:ea typeface="黑体" panose="02010609060101010101" pitchFamily="49" charset="-122"/>
              </a:rPr>
              <a:t>图像数据率骤增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成像传感器帧频不断提高；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处理周期不断减小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成像分辨率不断提高；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图像数据量不断增加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eaLnBrk="1" hangingPunct="1"/>
            <a:r>
              <a:rPr lang="zh-CN" altLang="en-US" sz="2400">
                <a:ea typeface="黑体" panose="02010609060101010101" pitchFamily="49" charset="-122"/>
              </a:rPr>
              <a:t>信息处理日趋复杂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信息获取手段多样化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信息处理流程复杂化</a:t>
            </a:r>
          </a:p>
          <a:p>
            <a:pPr marL="457200" indent="-457200" eaLnBrk="1" hangingPunct="1"/>
            <a:endParaRPr lang="zh-CN" altLang="en-US" sz="2400"/>
          </a:p>
          <a:p>
            <a:pPr marL="457200" indent="-457200" eaLnBrk="1" hangingPunct="1"/>
            <a:endParaRPr lang="en-US" altLang="zh-CN"/>
          </a:p>
        </p:txBody>
      </p:sp>
      <p:sp>
        <p:nvSpPr>
          <p:cNvPr id="71684" name="Rectangle 56">
            <a:extLst>
              <a:ext uri="{FF2B5EF4-FFF2-40B4-BE49-F238E27FC236}">
                <a16:creationId xmlns:a16="http://schemas.microsoft.com/office/drawing/2014/main" id="{0431A5DA-82F1-5CBF-6D53-E2597B9648A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364163" y="1557338"/>
            <a:ext cx="3163887" cy="468153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ea typeface="黑体" panose="02010609060101010101" pitchFamily="49" charset="-122"/>
              </a:rPr>
              <a:t>系统规模急剧增大</a:t>
            </a:r>
          </a:p>
          <a:p>
            <a:pPr eaLnBrk="1" hangingPunct="1"/>
            <a:r>
              <a:rPr lang="en-US" altLang="zh-CN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吞吐率增加</a:t>
            </a:r>
          </a:p>
          <a:p>
            <a:pPr eaLnBrk="1" hangingPunct="1"/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存储容量增大</a:t>
            </a:r>
          </a:p>
          <a:p>
            <a:pPr eaLnBrk="1" hangingPunct="1"/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计算资源增多</a:t>
            </a:r>
          </a:p>
          <a:p>
            <a:pPr eaLnBrk="1" hangingPunct="1"/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高效的设计方法</a:t>
            </a: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高性能的系统结构</a:t>
            </a: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先进的设计技术</a:t>
            </a:r>
          </a:p>
          <a:p>
            <a:pPr eaLnBrk="1" hangingPunct="1"/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685" name="Rectangle 67">
            <a:extLst>
              <a:ext uri="{FF2B5EF4-FFF2-40B4-BE49-F238E27FC236}">
                <a16:creationId xmlns:a16="http://schemas.microsoft.com/office/drawing/2014/main" id="{9BCFED75-90FE-9607-CF76-37A989708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557338"/>
            <a:ext cx="3816350" cy="4679950"/>
          </a:xfrm>
          <a:prstGeom prst="rect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1686" name="Rectangle 69">
            <a:extLst>
              <a:ext uri="{FF2B5EF4-FFF2-40B4-BE49-F238E27FC236}">
                <a16:creationId xmlns:a16="http://schemas.microsoft.com/office/drawing/2014/main" id="{A01996D1-F23D-D793-9C9F-C6F3108DE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1557338"/>
            <a:ext cx="3240087" cy="1943100"/>
          </a:xfrm>
          <a:prstGeom prst="rect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1687" name="Rectangle 70">
            <a:extLst>
              <a:ext uri="{FF2B5EF4-FFF2-40B4-BE49-F238E27FC236}">
                <a16:creationId xmlns:a16="http://schemas.microsoft.com/office/drawing/2014/main" id="{AD125195-A9C7-66A8-9281-D2EF62DD0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4581525"/>
            <a:ext cx="3240087" cy="1655763"/>
          </a:xfrm>
          <a:prstGeom prst="rect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1688" name="AutoShape 74">
            <a:extLst>
              <a:ext uri="{FF2B5EF4-FFF2-40B4-BE49-F238E27FC236}">
                <a16:creationId xmlns:a16="http://schemas.microsoft.com/office/drawing/2014/main" id="{CFC23047-9A60-75D9-21F7-3A2FF1227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2420938"/>
            <a:ext cx="720725" cy="576262"/>
          </a:xfrm>
          <a:prstGeom prst="rightArrow">
            <a:avLst>
              <a:gd name="adj1" fmla="val 50000"/>
              <a:gd name="adj2" fmla="val 31267"/>
            </a:avLst>
          </a:prstGeom>
          <a:solidFill>
            <a:srgbClr val="99CCFF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</p:spPr>
        <p:txBody>
          <a:bodyPr wrap="none"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1689" name="AutoShape 76">
            <a:extLst>
              <a:ext uri="{FF2B5EF4-FFF2-40B4-BE49-F238E27FC236}">
                <a16:creationId xmlns:a16="http://schemas.microsoft.com/office/drawing/2014/main" id="{AA521F48-C393-F6CB-5B7C-F00F2928416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59563" y="3573463"/>
            <a:ext cx="576262" cy="647700"/>
          </a:xfrm>
          <a:prstGeom prst="downArrow">
            <a:avLst>
              <a:gd name="adj1" fmla="val 50000"/>
              <a:gd name="adj2" fmla="val 28099"/>
            </a:avLst>
          </a:prstGeom>
          <a:solidFill>
            <a:srgbClr val="99CCFF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</p:spPr>
        <p:txBody>
          <a:bodyPr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1690" name="AutoShape 77">
            <a:extLst>
              <a:ext uri="{FF2B5EF4-FFF2-40B4-BE49-F238E27FC236}">
                <a16:creationId xmlns:a16="http://schemas.microsoft.com/office/drawing/2014/main" id="{4EE5A183-729B-9F65-24F4-6F654295E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492375"/>
            <a:ext cx="287337" cy="649288"/>
          </a:xfrm>
          <a:prstGeom prst="curvedRightArrow">
            <a:avLst>
              <a:gd name="adj1" fmla="val 45193"/>
              <a:gd name="adj2" fmla="val 90387"/>
              <a:gd name="adj3" fmla="val 33333"/>
            </a:avLst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1691" name="AutoShape 78">
            <a:extLst>
              <a:ext uri="{FF2B5EF4-FFF2-40B4-BE49-F238E27FC236}">
                <a16:creationId xmlns:a16="http://schemas.microsoft.com/office/drawing/2014/main" id="{F19A2A8B-C6CB-4677-0F3B-4C0890714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3573463"/>
            <a:ext cx="287337" cy="647700"/>
          </a:xfrm>
          <a:prstGeom prst="curvedRightArrow">
            <a:avLst>
              <a:gd name="adj1" fmla="val 45083"/>
              <a:gd name="adj2" fmla="val 90166"/>
              <a:gd name="adj3" fmla="val 33333"/>
            </a:avLst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t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1692" name="灯片编号占位符 11">
            <a:extLst>
              <a:ext uri="{FF2B5EF4-FFF2-40B4-BE49-F238E27FC236}">
                <a16:creationId xmlns:a16="http://schemas.microsoft.com/office/drawing/2014/main" id="{AE6358B9-F9B3-9212-8CDC-200071BF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88154F-D8C3-487A-8340-5F8D8C206E5D}" type="slidenum">
              <a:rPr lang="en-US" altLang="zh-CN" sz="1100">
                <a:solidFill>
                  <a:srgbClr val="D08D2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CN" sz="1100">
              <a:solidFill>
                <a:srgbClr val="D08D2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3">
            <a:extLst>
              <a:ext uri="{FF2B5EF4-FFF2-40B4-BE49-F238E27FC236}">
                <a16:creationId xmlns:a16="http://schemas.microsoft.com/office/drawing/2014/main" id="{FAA7E78A-27E4-6B86-8B10-07693AAF0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19C769-F53F-4F18-AFA3-1C090C83F4F3}" type="slidenum">
              <a:rPr lang="en-NZ" altLang="zh-CN" sz="1400">
                <a:solidFill>
                  <a:srgbClr val="FFFF66"/>
                </a:solidFill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NZ" altLang="zh-CN" sz="1400">
              <a:solidFill>
                <a:srgbClr val="FFFF66"/>
              </a:solidFill>
            </a:endParaRPr>
          </a:p>
        </p:txBody>
      </p:sp>
      <p:sp>
        <p:nvSpPr>
          <p:cNvPr id="73731" name="Rectangle 4">
            <a:extLst>
              <a:ext uri="{FF2B5EF4-FFF2-40B4-BE49-F238E27FC236}">
                <a16:creationId xmlns:a16="http://schemas.microsoft.com/office/drawing/2014/main" id="{4508B549-939A-B098-8C2A-A45C95DDA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串行处理的瓶颈</a:t>
            </a:r>
            <a:endParaRPr lang="en-NZ" altLang="zh-CN" sz="2800" dirty="0">
              <a:ea typeface="宋体" panose="02010600030101010101" pitchFamily="2" charset="-122"/>
            </a:endParaRPr>
          </a:p>
        </p:txBody>
      </p:sp>
      <p:sp>
        <p:nvSpPr>
          <p:cNvPr id="73732" name="Rectangle 5">
            <a:extLst>
              <a:ext uri="{FF2B5EF4-FFF2-40B4-BE49-F238E27FC236}">
                <a16:creationId xmlns:a16="http://schemas.microsoft.com/office/drawing/2014/main" id="{AECEFF6C-0A9D-8FB3-6195-4107C0236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b="1" kern="1200" dirty="0">
                <a:latin typeface="+mn-ea"/>
              </a:rPr>
              <a:t>基本架构</a:t>
            </a:r>
            <a:r>
              <a:rPr lang="en-NZ" altLang="zh-CN" sz="2400" b="1" dirty="0">
                <a:ea typeface="宋体" panose="02010600030101010101" pitchFamily="2" charset="-122"/>
              </a:rPr>
              <a:t>: </a:t>
            </a: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取指</a:t>
            </a:r>
            <a:r>
              <a:rPr lang="en-US" altLang="zh-CN" b="1" dirty="0">
                <a:ea typeface="宋体" panose="02010600030101010101" pitchFamily="2" charset="-122"/>
              </a:rPr>
              <a:t>/</a:t>
            </a:r>
            <a:r>
              <a:rPr lang="zh-CN" altLang="en-US" b="1" dirty="0">
                <a:ea typeface="宋体" panose="02010600030101010101" pitchFamily="2" charset="-122"/>
              </a:rPr>
              <a:t>译码</a:t>
            </a:r>
            <a:r>
              <a:rPr lang="en-US" altLang="zh-CN" b="1" dirty="0">
                <a:ea typeface="宋体" panose="02010600030101010101" pitchFamily="2" charset="-122"/>
              </a:rPr>
              <a:t>/</a:t>
            </a:r>
            <a:r>
              <a:rPr lang="zh-CN" altLang="en-US" b="1" dirty="0">
                <a:ea typeface="宋体" panose="02010600030101010101" pitchFamily="2" charset="-122"/>
              </a:rPr>
              <a:t>取数</a:t>
            </a:r>
            <a:r>
              <a:rPr lang="en-US" altLang="zh-CN" b="1" dirty="0">
                <a:ea typeface="宋体" panose="02010600030101010101" pitchFamily="2" charset="-122"/>
              </a:rPr>
              <a:t>/</a:t>
            </a:r>
            <a:r>
              <a:rPr lang="zh-CN" altLang="en-US" b="1" dirty="0">
                <a:ea typeface="宋体" panose="02010600030101010101" pitchFamily="2" charset="-122"/>
              </a:rPr>
              <a:t>执行</a:t>
            </a:r>
            <a:endParaRPr lang="en-NZ" altLang="zh-CN" b="1" dirty="0"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串行处理</a:t>
            </a:r>
            <a:endParaRPr lang="en-NZ" altLang="zh-CN" b="1" dirty="0">
              <a:ea typeface="宋体" panose="02010600030101010101" pitchFamily="2" charset="-122"/>
            </a:endParaRPr>
          </a:p>
          <a:p>
            <a:pPr lvl="2"/>
            <a:r>
              <a:rPr lang="zh-CN" altLang="en-US" sz="2400" b="1" dirty="0">
                <a:ea typeface="宋体" panose="02010600030101010101" pitchFamily="2" charset="-122"/>
              </a:rPr>
              <a:t>所有工作都交由</a:t>
            </a:r>
            <a:r>
              <a:rPr lang="en-NZ" altLang="zh-CN" sz="2400" b="1" dirty="0">
                <a:ea typeface="宋体" panose="02010600030101010101" pitchFamily="2" charset="-122"/>
              </a:rPr>
              <a:t>ALU</a:t>
            </a:r>
            <a:r>
              <a:rPr lang="zh-CN" altLang="en-US" sz="2400" b="1" dirty="0">
                <a:ea typeface="宋体" panose="02010600030101010101" pitchFamily="2" charset="-122"/>
              </a:rPr>
              <a:t>完成</a:t>
            </a:r>
            <a:endParaRPr lang="en-NZ" altLang="zh-CN" sz="2400" b="1" dirty="0">
              <a:ea typeface="宋体" panose="02010600030101010101" pitchFamily="2" charset="-122"/>
            </a:endParaRPr>
          </a:p>
          <a:p>
            <a:pPr lvl="2"/>
            <a:r>
              <a:rPr lang="en-NZ" altLang="zh-CN" sz="2400" b="1" dirty="0">
                <a:ea typeface="宋体" panose="02010600030101010101" pitchFamily="2" charset="-122"/>
              </a:rPr>
              <a:t>CPU</a:t>
            </a:r>
            <a:r>
              <a:rPr lang="zh-CN" altLang="en-US" sz="2400" b="1" dirty="0">
                <a:ea typeface="宋体" panose="02010600030101010101" pitchFamily="2" charset="-122"/>
              </a:rPr>
              <a:t>尽可能加快数据供给</a:t>
            </a:r>
            <a:r>
              <a:rPr lang="en-NZ" altLang="zh-CN" sz="2400" b="1" dirty="0">
                <a:ea typeface="宋体" panose="02010600030101010101" pitchFamily="2" charset="-122"/>
              </a:rPr>
              <a:t>ALU</a:t>
            </a:r>
          </a:p>
          <a:p>
            <a:r>
              <a:rPr lang="en-NZ" altLang="zh-CN" sz="2400" b="1" dirty="0">
                <a:ea typeface="宋体" panose="02010600030101010101" pitchFamily="2" charset="-122"/>
              </a:rPr>
              <a:t>So much to do, so little time to do it!</a:t>
            </a: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串行处理器</a:t>
            </a:r>
            <a:r>
              <a:rPr lang="en-NZ" altLang="zh-CN" b="1" dirty="0">
                <a:ea typeface="宋体" panose="02010600030101010101" pitchFamily="2" charset="-122"/>
              </a:rPr>
              <a:t>, </a:t>
            </a:r>
            <a:r>
              <a:rPr lang="zh-CN" altLang="en-US" b="1" dirty="0">
                <a:ea typeface="宋体" panose="02010600030101010101" pitchFamily="2" charset="-122"/>
              </a:rPr>
              <a:t>时间经常是制约因素</a:t>
            </a:r>
            <a:endParaRPr lang="en-NZ" altLang="zh-CN" b="1" dirty="0">
              <a:ea typeface="宋体" panose="02010600030101010101" pitchFamily="2" charset="-122"/>
            </a:endParaRPr>
          </a:p>
          <a:p>
            <a:pPr lvl="2"/>
            <a:r>
              <a:rPr lang="zh-CN" altLang="en-US" sz="2400" b="1" dirty="0">
                <a:ea typeface="宋体" panose="02010600030101010101" pitchFamily="2" charset="-122"/>
              </a:rPr>
              <a:t>在一个时刻，对一个像素只能做一件事</a:t>
            </a:r>
            <a:endParaRPr lang="en-NZ" altLang="zh-CN" sz="2400" b="1" dirty="0"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很多问题不适合串行处理器</a:t>
            </a:r>
            <a:endParaRPr lang="en-NZ" altLang="zh-CN" b="1" dirty="0">
              <a:ea typeface="宋体" panose="02010600030101010101" pitchFamily="2" charset="-122"/>
            </a:endParaRPr>
          </a:p>
          <a:p>
            <a:pPr lvl="2"/>
            <a:endParaRPr lang="en-NZ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3">
            <a:extLst>
              <a:ext uri="{FF2B5EF4-FFF2-40B4-BE49-F238E27FC236}">
                <a16:creationId xmlns:a16="http://schemas.microsoft.com/office/drawing/2014/main" id="{239EF53E-DC63-E5E2-50BD-771EE1F8E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D40AAE-ACAE-4901-A960-B7488A1D4385}" type="slidenum">
              <a:rPr lang="en-NZ" altLang="zh-CN" sz="1400">
                <a:solidFill>
                  <a:srgbClr val="FFFF66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NZ" altLang="zh-CN" sz="1400">
              <a:solidFill>
                <a:srgbClr val="FFFF66"/>
              </a:solidFill>
            </a:endParaRPr>
          </a:p>
        </p:txBody>
      </p:sp>
      <p:sp>
        <p:nvSpPr>
          <p:cNvPr id="75779" name="Rectangle 6">
            <a:extLst>
              <a:ext uri="{FF2B5EF4-FFF2-40B4-BE49-F238E27FC236}">
                <a16:creationId xmlns:a16="http://schemas.microsoft.com/office/drawing/2014/main" id="{30B3B225-5937-9675-9F9F-E1CC6E74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66675"/>
            <a:ext cx="8675687" cy="701675"/>
          </a:xfrm>
        </p:spPr>
        <p:txBody>
          <a:bodyPr/>
          <a:lstStyle/>
          <a:p>
            <a:pPr algn="ctr"/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计算架构发展</a:t>
            </a:r>
            <a:endParaRPr lang="en-NZ" altLang="zh-CN" dirty="0">
              <a:ea typeface="宋体" panose="02010600030101010101" pitchFamily="2" charset="-122"/>
            </a:endParaRPr>
          </a:p>
        </p:txBody>
      </p:sp>
      <p:sp>
        <p:nvSpPr>
          <p:cNvPr id="75780" name="Rectangle 7">
            <a:extLst>
              <a:ext uri="{FF2B5EF4-FFF2-40B4-BE49-F238E27FC236}">
                <a16:creationId xmlns:a16="http://schemas.microsoft.com/office/drawing/2014/main" id="{36F9B0B1-8643-9BE0-9E06-162FEF67E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宋体" panose="02010600030101010101" pitchFamily="2" charset="-122"/>
              </a:rPr>
              <a:t>尽量增加</a:t>
            </a:r>
            <a:r>
              <a:rPr lang="en-US" altLang="zh-CN" sz="2400" dirty="0">
                <a:ea typeface="宋体" panose="02010600030101010101" pitchFamily="2" charset="-12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</a:rPr>
              <a:t>数据吞吐率</a:t>
            </a:r>
            <a:endParaRPr lang="en-NZ" altLang="zh-CN" sz="2400" dirty="0"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增加主频（</a:t>
            </a:r>
            <a:r>
              <a:rPr lang="en-NZ" altLang="zh-CN" sz="2000" dirty="0">
                <a:ea typeface="宋体" panose="02010600030101010101" pitchFamily="2" charset="-122"/>
              </a:rPr>
              <a:t>Increase clock speed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endParaRPr lang="en-NZ" altLang="zh-CN" sz="2000" dirty="0"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增加字长（</a:t>
            </a:r>
            <a:r>
              <a:rPr lang="en-NZ" altLang="zh-CN" sz="2000" dirty="0">
                <a:ea typeface="宋体" panose="02010600030101010101" pitchFamily="2" charset="-122"/>
              </a:rPr>
              <a:t>Increase word width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endParaRPr lang="en-NZ" altLang="zh-CN" sz="2000" dirty="0">
              <a:ea typeface="宋体" panose="02010600030101010101" pitchFamily="2" charset="-122"/>
            </a:endParaRPr>
          </a:p>
          <a:p>
            <a:pPr lvl="2"/>
            <a:r>
              <a:rPr lang="zh-CN" altLang="en-US" sz="1800" dirty="0">
                <a:ea typeface="宋体" panose="02010600030101010101" pitchFamily="2" charset="-122"/>
              </a:rPr>
              <a:t>更宽数据位宽 </a:t>
            </a:r>
            <a:r>
              <a:rPr lang="en-NZ" altLang="zh-CN" sz="1800" dirty="0">
                <a:ea typeface="宋体" panose="02010600030101010101" pitchFamily="2" charset="-122"/>
              </a:rPr>
              <a:t>4 </a:t>
            </a:r>
            <a:r>
              <a:rPr lang="en-NZ" altLang="zh-CN" sz="1800" dirty="0">
                <a:ea typeface="宋体" panose="02010600030101010101" pitchFamily="2" charset="-122"/>
                <a:sym typeface="Symbol" panose="05050102010706020507" pitchFamily="18" charset="2"/>
              </a:rPr>
              <a:t> 8  16  32  64 bit architectures</a:t>
            </a:r>
          </a:p>
          <a:p>
            <a:pPr lvl="2"/>
            <a:r>
              <a:rPr lang="zh-CN" altLang="en-US" sz="1800" dirty="0">
                <a:ea typeface="宋体" panose="02010600030101010101" pitchFamily="2" charset="-122"/>
                <a:sym typeface="Symbol" panose="05050102010706020507" pitchFamily="18" charset="2"/>
              </a:rPr>
              <a:t>更宽指令字</a:t>
            </a:r>
            <a:r>
              <a:rPr lang="en-NZ" altLang="zh-CN" sz="1800" dirty="0">
                <a:ea typeface="宋体" panose="02010600030101010101" pitchFamily="2" charset="-122"/>
                <a:sym typeface="Symbol" panose="05050102010706020507" pitchFamily="18" charset="2"/>
              </a:rPr>
              <a:t>MMX type instructions to make use of wider data words</a:t>
            </a:r>
            <a:endParaRPr lang="en-NZ" altLang="zh-CN" sz="1800" dirty="0"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高速缓存（</a:t>
            </a:r>
            <a:r>
              <a:rPr lang="en-NZ" altLang="zh-CN" sz="2000" dirty="0">
                <a:ea typeface="宋体" panose="02010600030101010101" pitchFamily="2" charset="-122"/>
              </a:rPr>
              <a:t>Caching 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endParaRPr lang="en-NZ" altLang="zh-CN" sz="2000" dirty="0">
              <a:ea typeface="宋体" panose="02010600030101010101" pitchFamily="2" charset="-122"/>
            </a:endParaRPr>
          </a:p>
          <a:p>
            <a:pPr lvl="2"/>
            <a:r>
              <a:rPr lang="zh-CN" altLang="en-US" sz="1800" dirty="0">
                <a:ea typeface="宋体" panose="02010600030101010101" pitchFamily="2" charset="-122"/>
              </a:rPr>
              <a:t>提高数据</a:t>
            </a:r>
            <a:r>
              <a:rPr lang="en-US" altLang="zh-CN" sz="1800" dirty="0">
                <a:ea typeface="宋体" panose="02010600030101010101" pitchFamily="2" charset="-122"/>
              </a:rPr>
              <a:t>/</a:t>
            </a:r>
            <a:r>
              <a:rPr lang="zh-CN" altLang="en-US" sz="1800" dirty="0">
                <a:ea typeface="宋体" panose="02010600030101010101" pitchFamily="2" charset="-122"/>
              </a:rPr>
              <a:t>指令访存速率（</a:t>
            </a:r>
            <a:r>
              <a:rPr lang="en-NZ" altLang="zh-CN" sz="1800" dirty="0">
                <a:ea typeface="宋体" panose="02010600030101010101" pitchFamily="2" charset="-122"/>
              </a:rPr>
              <a:t>Gives faster access to instructions and data</a:t>
            </a:r>
            <a:r>
              <a:rPr lang="zh-CN" altLang="en-US" sz="1800" dirty="0">
                <a:ea typeface="宋体" panose="02010600030101010101" pitchFamily="2" charset="-122"/>
              </a:rPr>
              <a:t>）</a:t>
            </a:r>
            <a:endParaRPr lang="en-NZ" altLang="zh-CN" sz="1800" dirty="0"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哈佛结构（</a:t>
            </a:r>
            <a:r>
              <a:rPr lang="en-NZ" altLang="zh-CN" sz="2000" dirty="0">
                <a:ea typeface="宋体" panose="02010600030101010101" pitchFamily="2" charset="-122"/>
              </a:rPr>
              <a:t>Harvard architecture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endParaRPr lang="en-NZ" altLang="zh-CN" sz="2000" dirty="0">
              <a:ea typeface="宋体" panose="02010600030101010101" pitchFamily="2" charset="-122"/>
            </a:endParaRPr>
          </a:p>
          <a:p>
            <a:pPr lvl="2"/>
            <a:r>
              <a:rPr lang="zh-CN" altLang="en-US" sz="1800" dirty="0">
                <a:ea typeface="宋体" panose="02010600030101010101" pitchFamily="2" charset="-122"/>
              </a:rPr>
              <a:t>双存储 </a:t>
            </a:r>
            <a:r>
              <a:rPr lang="en-NZ" altLang="zh-CN" sz="1800" dirty="0">
                <a:ea typeface="宋体" panose="02010600030101010101" pitchFamily="2" charset="-122"/>
              </a:rPr>
              <a:t>Doubles memory bandwidth by separating instructions and data</a:t>
            </a: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流水线（</a:t>
            </a:r>
            <a:r>
              <a:rPr lang="en-NZ" altLang="zh-CN" sz="2000" dirty="0">
                <a:ea typeface="宋体" panose="02010600030101010101" pitchFamily="2" charset="-122"/>
              </a:rPr>
              <a:t>Pipelining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endParaRPr lang="en-NZ" altLang="zh-CN" sz="2000" dirty="0">
              <a:ea typeface="宋体" panose="02010600030101010101" pitchFamily="2" charset="-122"/>
            </a:endParaRPr>
          </a:p>
          <a:p>
            <a:pPr lvl="2"/>
            <a:r>
              <a:rPr lang="en-NZ" altLang="zh-CN" sz="1800" dirty="0">
                <a:ea typeface="宋体" panose="02010600030101010101" pitchFamily="2" charset="-122"/>
              </a:rPr>
              <a:t>Overlaps the timing of Fetch / Decode / Read / Execute / Write phases</a:t>
            </a: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精简指令集 </a:t>
            </a:r>
            <a:r>
              <a:rPr lang="en-NZ" altLang="zh-CN" sz="2000" dirty="0">
                <a:ea typeface="宋体" panose="02010600030101010101" pitchFamily="2" charset="-122"/>
              </a:rPr>
              <a:t>Reduced instruction set (RISC)</a:t>
            </a:r>
          </a:p>
          <a:p>
            <a:pPr lvl="2"/>
            <a:r>
              <a:rPr lang="en-NZ" altLang="zh-CN" sz="1800" dirty="0">
                <a:ea typeface="宋体" panose="02010600030101010101" pitchFamily="2" charset="-122"/>
              </a:rPr>
              <a:t>Simpler instructions make more efficient use of resources</a:t>
            </a: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多核架构（</a:t>
            </a:r>
            <a:r>
              <a:rPr lang="en-NZ" altLang="zh-CN" sz="2000" dirty="0">
                <a:ea typeface="宋体" panose="02010600030101010101" pitchFamily="2" charset="-122"/>
              </a:rPr>
              <a:t>Multiple core architectures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endParaRPr lang="en-NZ" altLang="zh-CN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3">
            <a:extLst>
              <a:ext uri="{FF2B5EF4-FFF2-40B4-BE49-F238E27FC236}">
                <a16:creationId xmlns:a16="http://schemas.microsoft.com/office/drawing/2014/main" id="{CB157562-B2A8-539A-967E-6F6303984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32B2F7-9EC6-4534-A178-48DAFECD0CC1}" type="slidenum">
              <a:rPr lang="en-NZ" altLang="zh-CN" sz="1400">
                <a:solidFill>
                  <a:srgbClr val="FFFF66"/>
                </a:solidFill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NZ" altLang="zh-CN" sz="1400">
              <a:solidFill>
                <a:srgbClr val="FFFF66"/>
              </a:solidFill>
            </a:endParaRPr>
          </a:p>
        </p:txBody>
      </p:sp>
      <p:sp>
        <p:nvSpPr>
          <p:cNvPr id="77827" name="Rectangle 4">
            <a:extLst>
              <a:ext uri="{FF2B5EF4-FFF2-40B4-BE49-F238E27FC236}">
                <a16:creationId xmlns:a16="http://schemas.microsoft.com/office/drawing/2014/main" id="{9EFD0D6D-6FFE-27AE-B2AF-C27FF4568D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488" y="66675"/>
            <a:ext cx="8675687" cy="701675"/>
          </a:xfrm>
        </p:spPr>
        <p:txBody>
          <a:bodyPr/>
          <a:lstStyle/>
          <a:p>
            <a:pPr algn="ctr"/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冯诺伊曼</a:t>
            </a:r>
            <a:r>
              <a:rPr lang="en-NZ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Von Neumann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瓶颈</a:t>
            </a:r>
            <a:endParaRPr lang="en-NZ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828" name="Rectangle 5">
            <a:extLst>
              <a:ext uri="{FF2B5EF4-FFF2-40B4-BE49-F238E27FC236}">
                <a16:creationId xmlns:a16="http://schemas.microsoft.com/office/drawing/2014/main" id="{D8C635B8-F244-7727-B0CC-EB7407510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面向存储串行处理</a:t>
            </a:r>
            <a:r>
              <a:rPr lang="en-NZ" altLang="zh-CN" sz="2400" dirty="0">
                <a:ea typeface="宋体" panose="02010600030101010101" pitchFamily="2" charset="-122"/>
              </a:rPr>
              <a:t>Serial processing is memory oriented</a:t>
            </a:r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多数变量存于存储器</a:t>
            </a:r>
            <a:r>
              <a:rPr lang="en-NZ" altLang="zh-CN" sz="2000" dirty="0">
                <a:ea typeface="宋体" panose="02010600030101010101" pitchFamily="2" charset="-122"/>
              </a:rPr>
              <a:t>Most variables are in memory</a:t>
            </a:r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大部分时间耗在访存</a:t>
            </a:r>
            <a:r>
              <a:rPr lang="en-NZ" altLang="zh-CN" sz="2000" dirty="0">
                <a:ea typeface="宋体" panose="02010600030101010101" pitchFamily="2" charset="-122"/>
              </a:rPr>
              <a:t>A significant proportion of the time is spent accessing memory</a:t>
            </a:r>
            <a:endParaRPr lang="en-NZ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读操作 </a:t>
            </a:r>
            <a:r>
              <a:rPr lang="en-NZ" altLang="zh-CN" dirty="0">
                <a:ea typeface="宋体" panose="02010600030101010101" pitchFamily="2" charset="-122"/>
              </a:rPr>
              <a:t>Reading operands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写中间结果 </a:t>
            </a:r>
            <a:r>
              <a:rPr lang="en-NZ" altLang="zh-CN" dirty="0">
                <a:ea typeface="宋体" panose="02010600030101010101" pitchFamily="2" charset="-122"/>
              </a:rPr>
              <a:t>Writing intermediate results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统一寻址访存 </a:t>
            </a:r>
            <a:r>
              <a:rPr lang="en-NZ" altLang="zh-CN" sz="2000" dirty="0">
                <a:ea typeface="宋体" panose="02010600030101010101" pitchFamily="2" charset="-122"/>
              </a:rPr>
              <a:t>Memory uses a single monolithic address space</a:t>
            </a:r>
            <a:endParaRPr lang="en-NZ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后果 </a:t>
            </a:r>
            <a:r>
              <a:rPr lang="en-NZ" altLang="zh-CN" dirty="0">
                <a:ea typeface="宋体" panose="02010600030101010101" pitchFamily="2" charset="-122"/>
              </a:rPr>
              <a:t>Consequences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复杂计算，数据频繁往返于</a:t>
            </a:r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和存储</a:t>
            </a:r>
            <a:r>
              <a:rPr lang="en-NZ" altLang="zh-CN" sz="2000" dirty="0">
                <a:ea typeface="宋体" panose="02010600030101010101" pitchFamily="2" charset="-122"/>
              </a:rPr>
              <a:t>Data passes between the ALU and memory many times during a complex calculation</a:t>
            </a:r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访存带宽制约计算速度</a:t>
            </a:r>
            <a:r>
              <a:rPr lang="en-NZ" altLang="zh-CN" sz="2000" dirty="0">
                <a:ea typeface="宋体" panose="02010600030101010101" pitchFamily="2" charset="-122"/>
              </a:rPr>
              <a:t>Memory bandwidth ultimately limits the algorithm speed</a:t>
            </a:r>
            <a:endParaRPr lang="en-NZ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3">
            <a:extLst>
              <a:ext uri="{FF2B5EF4-FFF2-40B4-BE49-F238E27FC236}">
                <a16:creationId xmlns:a16="http://schemas.microsoft.com/office/drawing/2014/main" id="{F03AC0F8-3952-AB3C-705D-85926E26B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97F607-1E17-4074-B86B-3142795DDE0A}" type="slidenum">
              <a:rPr lang="en-NZ" altLang="zh-CN" sz="1400">
                <a:solidFill>
                  <a:srgbClr val="FFFF66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NZ" altLang="zh-CN" sz="1400">
              <a:solidFill>
                <a:srgbClr val="FFFF66"/>
              </a:solidFill>
            </a:endParaRPr>
          </a:p>
        </p:txBody>
      </p:sp>
      <p:sp>
        <p:nvSpPr>
          <p:cNvPr id="79875" name="Rectangle 4">
            <a:extLst>
              <a:ext uri="{FF2B5EF4-FFF2-40B4-BE49-F238E27FC236}">
                <a16:creationId xmlns:a16="http://schemas.microsoft.com/office/drawing/2014/main" id="{9ED3147B-37C1-C06B-A94D-2D8AC9787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9.6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并行处理</a:t>
            </a:r>
            <a:r>
              <a:rPr lang="en-NZ" altLang="zh-CN" dirty="0">
                <a:ea typeface="宋体" panose="02010600030101010101" pitchFamily="2" charset="-122"/>
              </a:rPr>
              <a:t>Parallel Processing</a:t>
            </a:r>
            <a:endParaRPr lang="en-GB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876" name="Rectangle 5">
            <a:extLst>
              <a:ext uri="{FF2B5EF4-FFF2-40B4-BE49-F238E27FC236}">
                <a16:creationId xmlns:a16="http://schemas.microsoft.com/office/drawing/2014/main" id="{B44AA555-AABF-DF6A-095F-4E4577C9C6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宋体" panose="02010600030101010101" pitchFamily="2" charset="-122"/>
              </a:rPr>
              <a:t>关键部分专设硬件</a:t>
            </a:r>
            <a:r>
              <a:rPr lang="en-NZ" altLang="zh-CN" sz="2000" dirty="0">
                <a:ea typeface="宋体" panose="02010600030101010101" pitchFamily="2" charset="-122"/>
              </a:rPr>
              <a:t>Dedicated hardware for critical parts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硬件并行</a:t>
            </a:r>
            <a:r>
              <a:rPr lang="en-NZ" altLang="zh-CN" sz="2000" dirty="0">
                <a:ea typeface="宋体" panose="02010600030101010101" pitchFamily="2" charset="-122"/>
              </a:rPr>
              <a:t>Hardware is parallel</a:t>
            </a:r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具备寄存中间结果</a:t>
            </a:r>
            <a:r>
              <a:rPr lang="en-NZ" altLang="zh-CN" sz="2000" dirty="0">
                <a:ea typeface="宋体" panose="02010600030101010101" pitchFamily="2" charset="-122"/>
              </a:rPr>
              <a:t>Uses local registers for intermediate results</a:t>
            </a:r>
            <a:endParaRPr lang="en-NZ" altLang="zh-CN" dirty="0">
              <a:ea typeface="宋体" panose="02010600030101010101" pitchFamily="2" charset="-122"/>
            </a:endParaRPr>
          </a:p>
          <a:p>
            <a:r>
              <a:rPr lang="zh-CN" altLang="en-US" sz="2400" dirty="0">
                <a:ea typeface="宋体" panose="02010600030101010101" pitchFamily="2" charset="-122"/>
              </a:rPr>
              <a:t>增大单次计算能力</a:t>
            </a:r>
            <a:r>
              <a:rPr lang="en-NZ" altLang="zh-CN" sz="2000" dirty="0">
                <a:ea typeface="宋体" panose="02010600030101010101" pitchFamily="2" charset="-122"/>
              </a:rPr>
              <a:t>Do more things at once</a:t>
            </a:r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并行处理 </a:t>
            </a:r>
            <a:r>
              <a:rPr lang="en-NZ" altLang="zh-CN" dirty="0">
                <a:ea typeface="宋体" panose="02010600030101010101" pitchFamily="2" charset="-122"/>
              </a:rPr>
              <a:t>Parallel processing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处理器有各自局部存储器</a:t>
            </a:r>
            <a:r>
              <a:rPr lang="en-NZ" altLang="zh-CN" sz="2000" dirty="0">
                <a:ea typeface="宋体" panose="02010600030101010101" pitchFamily="2" charset="-122"/>
              </a:rPr>
              <a:t>Each processor has its own local memory</a:t>
            </a:r>
            <a:endParaRPr lang="en-NZ" altLang="zh-CN" dirty="0">
              <a:ea typeface="宋体" panose="02010600030101010101" pitchFamily="2" charset="-122"/>
            </a:endParaRPr>
          </a:p>
          <a:p>
            <a:r>
              <a:rPr lang="zh-CN" altLang="en-US" sz="2400" dirty="0">
                <a:ea typeface="宋体" panose="02010600030101010101" pitchFamily="2" charset="-122"/>
              </a:rPr>
              <a:t>并行处理并非新技术</a:t>
            </a:r>
            <a:r>
              <a:rPr lang="en-GB" altLang="zh-CN" sz="2400" dirty="0">
                <a:ea typeface="宋体" panose="02010600030101010101" pitchFamily="2" charset="-122"/>
              </a:rPr>
              <a:t>Parallel processing is not new</a:t>
            </a:r>
            <a:endParaRPr lang="en-GB" altLang="zh-CN" dirty="0">
              <a:ea typeface="宋体" panose="02010600030101010101" pitchFamily="2" charset="-122"/>
            </a:endParaRPr>
          </a:p>
          <a:p>
            <a:pPr lvl="1"/>
            <a:r>
              <a:rPr lang="en-GB" altLang="zh-CN" dirty="0">
                <a:ea typeface="宋体" panose="02010600030101010101" pitchFamily="2" charset="-122"/>
              </a:rPr>
              <a:t>Almost as old as image processing itself</a:t>
            </a:r>
          </a:p>
          <a:p>
            <a:pPr lvl="2"/>
            <a:r>
              <a:rPr lang="en-GB" altLang="zh-CN" dirty="0">
                <a:ea typeface="宋体" panose="02010600030101010101" pitchFamily="2" charset="-122"/>
              </a:rPr>
              <a:t>Image processing has often been a driver for parallel computing</a:t>
            </a:r>
          </a:p>
          <a:p>
            <a:pPr lvl="1"/>
            <a:r>
              <a:rPr lang="en-GB" altLang="zh-CN" dirty="0">
                <a:ea typeface="宋体" panose="02010600030101010101" pitchFamily="2" charset="-122"/>
              </a:rPr>
              <a:t>FPGA</a:t>
            </a:r>
            <a:r>
              <a:rPr lang="zh-CN" altLang="en-US" dirty="0">
                <a:ea typeface="宋体" panose="02010600030101010101" pitchFamily="2" charset="-122"/>
              </a:rPr>
              <a:t>具有计算资源优势，成为常用的并行计算平台</a:t>
            </a:r>
            <a:r>
              <a:rPr lang="en-GB" altLang="zh-CN" sz="2000" dirty="0">
                <a:ea typeface="宋体" panose="02010600030101010101" pitchFamily="2" charset="-122"/>
              </a:rPr>
              <a:t>Only recently have FPGAs had sufficient resources to make them a practical platform</a:t>
            </a:r>
            <a:endParaRPr lang="en-GB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3">
            <a:extLst>
              <a:ext uri="{FF2B5EF4-FFF2-40B4-BE49-F238E27FC236}">
                <a16:creationId xmlns:a16="http://schemas.microsoft.com/office/drawing/2014/main" id="{9E22F17E-9461-8D4C-F28B-561974EE35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3351DB-80E8-4B07-8411-5E2D9A4475A2}" type="slidenum">
              <a:rPr lang="en-NZ" altLang="zh-CN" sz="1400">
                <a:solidFill>
                  <a:srgbClr val="FFFF66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NZ" altLang="zh-CN" sz="1400">
              <a:solidFill>
                <a:srgbClr val="FFFF66"/>
              </a:solidFill>
            </a:endParaRPr>
          </a:p>
        </p:txBody>
      </p:sp>
      <p:sp>
        <p:nvSpPr>
          <p:cNvPr id="81923" name="Rectangle 18">
            <a:extLst>
              <a:ext uri="{FF2B5EF4-FFF2-40B4-BE49-F238E27FC236}">
                <a16:creationId xmlns:a16="http://schemas.microsoft.com/office/drawing/2014/main" id="{3CD2E410-BA3C-026A-51E8-EC1D35D858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时间并行</a:t>
            </a:r>
            <a:r>
              <a:rPr lang="en-NZ" altLang="zh-CN" dirty="0">
                <a:ea typeface="宋体" panose="02010600030101010101" pitchFamily="2" charset="-122"/>
              </a:rPr>
              <a:t>Temporal Parallelism</a:t>
            </a:r>
          </a:p>
        </p:txBody>
      </p:sp>
      <p:sp>
        <p:nvSpPr>
          <p:cNvPr id="81924" name="Rectangle 19">
            <a:extLst>
              <a:ext uri="{FF2B5EF4-FFF2-40B4-BE49-F238E27FC236}">
                <a16:creationId xmlns:a16="http://schemas.microsoft.com/office/drawing/2014/main" id="{F8A40409-08CC-7484-BA43-FC3C129A76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宋体" panose="02010600030101010101" pitchFamily="2" charset="-122"/>
              </a:rPr>
              <a:t>算法计算过程包括一系列的操作</a:t>
            </a:r>
            <a:r>
              <a:rPr lang="en-NZ" altLang="zh-CN" sz="2000" dirty="0">
                <a:ea typeface="宋体" panose="02010600030101010101" pitchFamily="2" charset="-122"/>
              </a:rPr>
              <a:t>Algorithms usually consist of a sequence of separate operations</a:t>
            </a: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Use a separate processor for each operation</a:t>
            </a:r>
          </a:p>
          <a:p>
            <a:pPr lvl="1"/>
            <a:endParaRPr lang="en-NZ" altLang="zh-CN" dirty="0">
              <a:ea typeface="宋体" panose="02010600030101010101" pitchFamily="2" charset="-122"/>
            </a:endParaRPr>
          </a:p>
          <a:p>
            <a:pPr lvl="1"/>
            <a:endParaRPr lang="en-NZ" altLang="zh-CN" dirty="0">
              <a:ea typeface="宋体" panose="02010600030101010101" pitchFamily="2" charset="-122"/>
            </a:endParaRPr>
          </a:p>
          <a:p>
            <a:pPr lvl="1"/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操作级流水线架构</a:t>
            </a:r>
            <a:r>
              <a:rPr lang="en-NZ" altLang="zh-CN" sz="2000" dirty="0">
                <a:ea typeface="宋体" panose="02010600030101010101" pitchFamily="2" charset="-122"/>
              </a:rPr>
              <a:t>Leads to a pipelined architecture at the operation level</a:t>
            </a:r>
            <a:endParaRPr lang="en-NZ" altLang="zh-CN" dirty="0">
              <a:ea typeface="宋体" panose="02010600030101010101" pitchFamily="2" charset="-122"/>
            </a:endParaRPr>
          </a:p>
          <a:p>
            <a:r>
              <a:rPr lang="zh-CN" altLang="en-US" sz="2400" dirty="0">
                <a:ea typeface="宋体" panose="02010600030101010101" pitchFamily="2" charset="-122"/>
              </a:rPr>
              <a:t>局限性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NZ" altLang="zh-CN" sz="2400" dirty="0">
                <a:ea typeface="宋体" panose="02010600030101010101" pitchFamily="2" charset="-122"/>
              </a:rPr>
              <a:t>Limitations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不适合迭代算法</a:t>
            </a:r>
            <a:r>
              <a:rPr lang="en-NZ" altLang="zh-CN" sz="2000" dirty="0">
                <a:ea typeface="宋体" panose="02010600030101010101" pitchFamily="2" charset="-122"/>
              </a:rPr>
              <a:t>Less suited to iterative algorithms </a:t>
            </a:r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受制于操作间数据传递带宽</a:t>
            </a:r>
            <a:r>
              <a:rPr lang="en-NZ" altLang="zh-CN" sz="2000" dirty="0">
                <a:ea typeface="宋体" panose="02010600030101010101" pitchFamily="2" charset="-122"/>
              </a:rPr>
              <a:t>Bandwidth in passing data between operations</a:t>
            </a:r>
            <a:endParaRPr lang="en-NZ" altLang="zh-CN" dirty="0">
              <a:ea typeface="宋体" panose="02010600030101010101" pitchFamily="2" charset="-122"/>
            </a:endParaRPr>
          </a:p>
        </p:txBody>
      </p:sp>
      <p:grpSp>
        <p:nvGrpSpPr>
          <p:cNvPr id="81925" name="Group 4">
            <a:extLst>
              <a:ext uri="{FF2B5EF4-FFF2-40B4-BE49-F238E27FC236}">
                <a16:creationId xmlns:a16="http://schemas.microsoft.com/office/drawing/2014/main" id="{DDDF6627-4177-25A2-0C56-EE88A905CC50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2492896"/>
            <a:ext cx="7200900" cy="792163"/>
            <a:chOff x="612" y="1979"/>
            <a:chExt cx="4536" cy="499"/>
          </a:xfrm>
        </p:grpSpPr>
        <p:sp>
          <p:nvSpPr>
            <p:cNvPr id="81926" name="Rectangle 5">
              <a:extLst>
                <a:ext uri="{FF2B5EF4-FFF2-40B4-BE49-F238E27FC236}">
                  <a16:creationId xmlns:a16="http://schemas.microsoft.com/office/drawing/2014/main" id="{C68809B7-AC13-127D-4AD2-C37430BFF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979"/>
              <a:ext cx="997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zh-CN" sz="1800">
                  <a:ea typeface="宋体" panose="02010600030101010101" pitchFamily="2" charset="-122"/>
                </a:rPr>
                <a:t>Processor 1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zh-CN" sz="1800">
                  <a:solidFill>
                    <a:schemeClr val="accent2"/>
                  </a:solidFill>
                  <a:ea typeface="宋体" panose="02010600030101010101" pitchFamily="2" charset="-122"/>
                </a:rPr>
                <a:t>Operation 1</a:t>
              </a:r>
            </a:p>
          </p:txBody>
        </p:sp>
        <p:sp>
          <p:nvSpPr>
            <p:cNvPr id="81927" name="Rectangle 6">
              <a:extLst>
                <a:ext uri="{FF2B5EF4-FFF2-40B4-BE49-F238E27FC236}">
                  <a16:creationId xmlns:a16="http://schemas.microsoft.com/office/drawing/2014/main" id="{84BD3294-37A2-5124-0403-0EFEC73A3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979"/>
              <a:ext cx="997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zh-CN" sz="1800">
                  <a:ea typeface="宋体" panose="02010600030101010101" pitchFamily="2" charset="-122"/>
                </a:rPr>
                <a:t>Processor 2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zh-CN" sz="1800">
                  <a:solidFill>
                    <a:schemeClr val="accent2"/>
                  </a:solidFill>
                  <a:ea typeface="宋体" panose="02010600030101010101" pitchFamily="2" charset="-122"/>
                </a:rPr>
                <a:t>Operation 2</a:t>
              </a:r>
            </a:p>
          </p:txBody>
        </p:sp>
        <p:sp>
          <p:nvSpPr>
            <p:cNvPr id="81928" name="Rectangle 7">
              <a:extLst>
                <a:ext uri="{FF2B5EF4-FFF2-40B4-BE49-F238E27FC236}">
                  <a16:creationId xmlns:a16="http://schemas.microsoft.com/office/drawing/2014/main" id="{2BAE706B-D6DB-3D97-2087-5889B1534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979"/>
              <a:ext cx="997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zh-CN" sz="1800">
                  <a:ea typeface="宋体" panose="02010600030101010101" pitchFamily="2" charset="-122"/>
                </a:rPr>
                <a:t>Processor 3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zh-CN" sz="1800">
                  <a:solidFill>
                    <a:schemeClr val="accent2"/>
                  </a:solidFill>
                  <a:ea typeface="宋体" panose="02010600030101010101" pitchFamily="2" charset="-122"/>
                </a:rPr>
                <a:t>Operation 3</a:t>
              </a:r>
            </a:p>
          </p:txBody>
        </p:sp>
        <p:sp>
          <p:nvSpPr>
            <p:cNvPr id="81929" name="Rectangle 8">
              <a:extLst>
                <a:ext uri="{FF2B5EF4-FFF2-40B4-BE49-F238E27FC236}">
                  <a16:creationId xmlns:a16="http://schemas.microsoft.com/office/drawing/2014/main" id="{DA9C0B35-CAB0-9944-797D-A5510BA7D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206"/>
              <a:ext cx="46" cy="4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1930" name="Rectangle 9">
              <a:extLst>
                <a:ext uri="{FF2B5EF4-FFF2-40B4-BE49-F238E27FC236}">
                  <a16:creationId xmlns:a16="http://schemas.microsoft.com/office/drawing/2014/main" id="{9910DC5E-EBF4-2CEF-C1E0-28365DE6C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" y="2206"/>
              <a:ext cx="46" cy="4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cxnSp>
          <p:nvCxnSpPr>
            <p:cNvPr id="81931" name="AutoShape 10">
              <a:extLst>
                <a:ext uri="{FF2B5EF4-FFF2-40B4-BE49-F238E27FC236}">
                  <a16:creationId xmlns:a16="http://schemas.microsoft.com/office/drawing/2014/main" id="{48BCCEC6-DE76-AFB3-372F-BC678CEA16C4}"/>
                </a:ext>
              </a:extLst>
            </p:cNvPr>
            <p:cNvCxnSpPr>
              <a:cxnSpLocks noChangeShapeType="1"/>
              <a:stCxn id="81929" idx="3"/>
              <a:endCxn id="81926" idx="1"/>
            </p:cNvCxnSpPr>
            <p:nvPr/>
          </p:nvCxnSpPr>
          <p:spPr bwMode="auto">
            <a:xfrm>
              <a:off x="658" y="2229"/>
              <a:ext cx="363" cy="0"/>
            </a:xfrm>
            <a:prstGeom prst="straightConnector1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32" name="AutoShape 11">
              <a:extLst>
                <a:ext uri="{FF2B5EF4-FFF2-40B4-BE49-F238E27FC236}">
                  <a16:creationId xmlns:a16="http://schemas.microsoft.com/office/drawing/2014/main" id="{ACB38F92-CAD9-B463-7F41-4EF5A5137674}"/>
                </a:ext>
              </a:extLst>
            </p:cNvPr>
            <p:cNvCxnSpPr>
              <a:cxnSpLocks noChangeShapeType="1"/>
              <a:stCxn id="81926" idx="3"/>
              <a:endCxn id="81927" idx="1"/>
            </p:cNvCxnSpPr>
            <p:nvPr/>
          </p:nvCxnSpPr>
          <p:spPr bwMode="auto">
            <a:xfrm>
              <a:off x="2018" y="2229"/>
              <a:ext cx="363" cy="0"/>
            </a:xfrm>
            <a:prstGeom prst="straightConnector1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33" name="AutoShape 12">
              <a:extLst>
                <a:ext uri="{FF2B5EF4-FFF2-40B4-BE49-F238E27FC236}">
                  <a16:creationId xmlns:a16="http://schemas.microsoft.com/office/drawing/2014/main" id="{003C657B-D573-DAD2-F71C-26190693BAB2}"/>
                </a:ext>
              </a:extLst>
            </p:cNvPr>
            <p:cNvCxnSpPr>
              <a:cxnSpLocks noChangeShapeType="1"/>
              <a:stCxn id="81927" idx="3"/>
              <a:endCxn id="81928" idx="1"/>
            </p:cNvCxnSpPr>
            <p:nvPr/>
          </p:nvCxnSpPr>
          <p:spPr bwMode="auto">
            <a:xfrm>
              <a:off x="3378" y="2229"/>
              <a:ext cx="363" cy="0"/>
            </a:xfrm>
            <a:prstGeom prst="straightConnector1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34" name="AutoShape 13">
              <a:extLst>
                <a:ext uri="{FF2B5EF4-FFF2-40B4-BE49-F238E27FC236}">
                  <a16:creationId xmlns:a16="http://schemas.microsoft.com/office/drawing/2014/main" id="{CA72C559-8E61-C5DB-F4F5-C6844295DB3A}"/>
                </a:ext>
              </a:extLst>
            </p:cNvPr>
            <p:cNvCxnSpPr>
              <a:cxnSpLocks noChangeShapeType="1"/>
              <a:stCxn id="81928" idx="3"/>
              <a:endCxn id="81930" idx="1"/>
            </p:cNvCxnSpPr>
            <p:nvPr/>
          </p:nvCxnSpPr>
          <p:spPr bwMode="auto">
            <a:xfrm>
              <a:off x="4738" y="2229"/>
              <a:ext cx="364" cy="0"/>
            </a:xfrm>
            <a:prstGeom prst="straightConnector1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3">
            <a:extLst>
              <a:ext uri="{FF2B5EF4-FFF2-40B4-BE49-F238E27FC236}">
                <a16:creationId xmlns:a16="http://schemas.microsoft.com/office/drawing/2014/main" id="{681DFA12-7639-6F3D-DCC7-C13751716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5FBF42-E004-4C3D-8305-8BCA8BEF791C}" type="slidenum">
              <a:rPr lang="en-NZ" altLang="zh-CN" sz="1400">
                <a:solidFill>
                  <a:srgbClr val="FFFF66"/>
                </a:solidFill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NZ" altLang="zh-CN" sz="1400">
              <a:solidFill>
                <a:srgbClr val="FFFF66"/>
              </a:solidFill>
            </a:endParaRPr>
          </a:p>
        </p:txBody>
      </p:sp>
      <p:sp>
        <p:nvSpPr>
          <p:cNvPr id="83971" name="Rectangle 34">
            <a:extLst>
              <a:ext uri="{FF2B5EF4-FFF2-40B4-BE49-F238E27FC236}">
                <a16:creationId xmlns:a16="http://schemas.microsoft.com/office/drawing/2014/main" id="{97ED18E6-038B-0D02-0C5B-EE6D2AC5D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空间并行</a:t>
            </a:r>
            <a:r>
              <a:rPr lang="en-NZ" altLang="zh-CN" dirty="0">
                <a:ea typeface="宋体" panose="02010600030101010101" pitchFamily="2" charset="-122"/>
              </a:rPr>
              <a:t>Spatial Parallelism</a:t>
            </a:r>
          </a:p>
        </p:txBody>
      </p:sp>
      <p:sp>
        <p:nvSpPr>
          <p:cNvPr id="83972" name="Rectangle 35">
            <a:extLst>
              <a:ext uri="{FF2B5EF4-FFF2-40B4-BE49-F238E27FC236}">
                <a16:creationId xmlns:a16="http://schemas.microsoft.com/office/drawing/2014/main" id="{1ED6CC37-6014-838A-067F-0C597D172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宋体" panose="02010600030101010101" pitchFamily="2" charset="-122"/>
              </a:rPr>
              <a:t>多数操作是在图像像素上执行同样的功能</a:t>
            </a:r>
            <a:r>
              <a:rPr lang="en-NZ" altLang="zh-CN" sz="2000" dirty="0">
                <a:ea typeface="宋体" panose="02010600030101010101" pitchFamily="2" charset="-122"/>
              </a:rPr>
              <a:t>Many operations perform the same function independently on a large number of pixels</a:t>
            </a: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Split the image over a number of separate processors</a:t>
            </a:r>
          </a:p>
          <a:p>
            <a:pPr lvl="1"/>
            <a:endParaRPr lang="en-NZ" altLang="zh-CN" dirty="0">
              <a:ea typeface="宋体" panose="02010600030101010101" pitchFamily="2" charset="-122"/>
            </a:endParaRPr>
          </a:p>
          <a:p>
            <a:pPr lvl="1"/>
            <a:endParaRPr lang="en-NZ" altLang="zh-CN" dirty="0">
              <a:ea typeface="宋体" panose="02010600030101010101" pitchFamily="2" charset="-122"/>
            </a:endParaRPr>
          </a:p>
          <a:p>
            <a:pPr lvl="1"/>
            <a:endParaRPr lang="en-NZ" altLang="zh-CN" dirty="0">
              <a:ea typeface="宋体" panose="02010600030101010101" pitchFamily="2" charset="-122"/>
            </a:endParaRPr>
          </a:p>
          <a:p>
            <a:pPr lvl="1"/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单指令多数据流架构 </a:t>
            </a:r>
            <a:r>
              <a:rPr lang="en-NZ" altLang="zh-CN" sz="2000" dirty="0">
                <a:ea typeface="宋体" panose="02010600030101010101" pitchFamily="2" charset="-122"/>
              </a:rPr>
              <a:t>Can leads to a SIMD type architecture</a:t>
            </a:r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处理器间数据通信最小化</a:t>
            </a:r>
            <a:r>
              <a:rPr lang="en-NZ" altLang="zh-CN" sz="2000" dirty="0">
                <a:ea typeface="宋体" panose="02010600030101010101" pitchFamily="2" charset="-122"/>
              </a:rPr>
              <a:t>Most efficient when communication between processors is minimised</a:t>
            </a:r>
          </a:p>
          <a:p>
            <a:pPr lvl="2"/>
            <a:r>
              <a:rPr lang="en-NZ" altLang="zh-CN" dirty="0">
                <a:ea typeface="宋体" panose="02010600030101010101" pitchFamily="2" charset="-122"/>
              </a:rPr>
              <a:t>When operations only require data from a local region</a:t>
            </a:r>
          </a:p>
        </p:txBody>
      </p:sp>
      <p:grpSp>
        <p:nvGrpSpPr>
          <p:cNvPr id="83973" name="Group 4">
            <a:extLst>
              <a:ext uri="{FF2B5EF4-FFF2-40B4-BE49-F238E27FC236}">
                <a16:creationId xmlns:a16="http://schemas.microsoft.com/office/drawing/2014/main" id="{5B5A0AB7-3692-205D-5A76-AB9B0F3E48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92275" y="2564904"/>
            <a:ext cx="1439863" cy="1152525"/>
            <a:chOff x="839" y="1888"/>
            <a:chExt cx="907" cy="726"/>
          </a:xfrm>
        </p:grpSpPr>
        <p:sp>
          <p:nvSpPr>
            <p:cNvPr id="83995" name="Rectangle 5">
              <a:extLst>
                <a:ext uri="{FF2B5EF4-FFF2-40B4-BE49-F238E27FC236}">
                  <a16:creationId xmlns:a16="http://schemas.microsoft.com/office/drawing/2014/main" id="{DC6CEBC7-774B-4482-7BAF-26F88B6524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" y="1888"/>
              <a:ext cx="907" cy="7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3996" name="Line 6">
              <a:extLst>
                <a:ext uri="{FF2B5EF4-FFF2-40B4-BE49-F238E27FC236}">
                  <a16:creationId xmlns:a16="http://schemas.microsoft.com/office/drawing/2014/main" id="{1FBEE440-24F6-E22F-F706-F049D1EA85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39" y="197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97" name="Line 7">
              <a:extLst>
                <a:ext uri="{FF2B5EF4-FFF2-40B4-BE49-F238E27FC236}">
                  <a16:creationId xmlns:a16="http://schemas.microsoft.com/office/drawing/2014/main" id="{BA9991E4-D1DE-A7D7-9FCB-C5962BDA518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39" y="206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98" name="Line 8">
              <a:extLst>
                <a:ext uri="{FF2B5EF4-FFF2-40B4-BE49-F238E27FC236}">
                  <a16:creationId xmlns:a16="http://schemas.microsoft.com/office/drawing/2014/main" id="{13EF0AD3-2AF3-3FD2-AE7F-82D6EE8C35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39" y="215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99" name="Line 9">
              <a:extLst>
                <a:ext uri="{FF2B5EF4-FFF2-40B4-BE49-F238E27FC236}">
                  <a16:creationId xmlns:a16="http://schemas.microsoft.com/office/drawing/2014/main" id="{2183C4B7-0CA1-E05E-71C8-31B06692EC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39" y="224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00" name="Line 10">
              <a:extLst>
                <a:ext uri="{FF2B5EF4-FFF2-40B4-BE49-F238E27FC236}">
                  <a16:creationId xmlns:a16="http://schemas.microsoft.com/office/drawing/2014/main" id="{4C44D8DD-7659-254E-7ACD-AC9B285394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39" y="233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01" name="Line 11">
              <a:extLst>
                <a:ext uri="{FF2B5EF4-FFF2-40B4-BE49-F238E27FC236}">
                  <a16:creationId xmlns:a16="http://schemas.microsoft.com/office/drawing/2014/main" id="{B9B0AC5C-6D7E-1420-E769-A6083B23DE6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39" y="242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02" name="Line 12">
              <a:extLst>
                <a:ext uri="{FF2B5EF4-FFF2-40B4-BE49-F238E27FC236}">
                  <a16:creationId xmlns:a16="http://schemas.microsoft.com/office/drawing/2014/main" id="{ECE540AE-3CAC-C49A-64FB-083D6E6C11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39" y="2523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3974" name="Group 13">
            <a:extLst>
              <a:ext uri="{FF2B5EF4-FFF2-40B4-BE49-F238E27FC236}">
                <a16:creationId xmlns:a16="http://schemas.microsoft.com/office/drawing/2014/main" id="{59A9C73B-D818-2E80-5EDC-C19FFFA950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56100" y="2564904"/>
            <a:ext cx="1439863" cy="1152525"/>
            <a:chOff x="2018" y="1888"/>
            <a:chExt cx="907" cy="726"/>
          </a:xfrm>
        </p:grpSpPr>
        <p:sp>
          <p:nvSpPr>
            <p:cNvPr id="83987" name="Rectangle 14">
              <a:extLst>
                <a:ext uri="{FF2B5EF4-FFF2-40B4-BE49-F238E27FC236}">
                  <a16:creationId xmlns:a16="http://schemas.microsoft.com/office/drawing/2014/main" id="{938816DA-F6BD-F2C4-8A14-C02F23BEC9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8" y="1888"/>
              <a:ext cx="907" cy="7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3988" name="Line 15">
              <a:extLst>
                <a:ext uri="{FF2B5EF4-FFF2-40B4-BE49-F238E27FC236}">
                  <a16:creationId xmlns:a16="http://schemas.microsoft.com/office/drawing/2014/main" id="{B20CE103-9C4E-26DC-BD7E-8F8EC911369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31" y="1888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9" name="Line 16">
              <a:extLst>
                <a:ext uri="{FF2B5EF4-FFF2-40B4-BE49-F238E27FC236}">
                  <a16:creationId xmlns:a16="http://schemas.microsoft.com/office/drawing/2014/main" id="{68B2B920-F481-B0D6-601D-327BEDE835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44" y="1888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90" name="Line 17">
              <a:extLst>
                <a:ext uri="{FF2B5EF4-FFF2-40B4-BE49-F238E27FC236}">
                  <a16:creationId xmlns:a16="http://schemas.microsoft.com/office/drawing/2014/main" id="{57620F6F-F9F8-5358-27E8-018BEAB29B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7" y="1888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91" name="Line 18">
              <a:extLst>
                <a:ext uri="{FF2B5EF4-FFF2-40B4-BE49-F238E27FC236}">
                  <a16:creationId xmlns:a16="http://schemas.microsoft.com/office/drawing/2014/main" id="{E98A46B5-C989-C411-0DEC-613B81186BC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71" y="1888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92" name="Line 19">
              <a:extLst>
                <a:ext uri="{FF2B5EF4-FFF2-40B4-BE49-F238E27FC236}">
                  <a16:creationId xmlns:a16="http://schemas.microsoft.com/office/drawing/2014/main" id="{617038C9-0721-A3FD-F482-B56DF8F5EDB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4" y="1888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93" name="Line 20">
              <a:extLst>
                <a:ext uri="{FF2B5EF4-FFF2-40B4-BE49-F238E27FC236}">
                  <a16:creationId xmlns:a16="http://schemas.microsoft.com/office/drawing/2014/main" id="{C0EE5BD3-5C20-DB96-80FF-B51DB823C3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97" y="1888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94" name="Line 21">
              <a:extLst>
                <a:ext uri="{FF2B5EF4-FFF2-40B4-BE49-F238E27FC236}">
                  <a16:creationId xmlns:a16="http://schemas.microsoft.com/office/drawing/2014/main" id="{B2E680D0-97C2-E3B3-AE95-940CD301A2F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10" y="1888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3975" name="Group 22">
            <a:extLst>
              <a:ext uri="{FF2B5EF4-FFF2-40B4-BE49-F238E27FC236}">
                <a16:creationId xmlns:a16="http://schemas.microsoft.com/office/drawing/2014/main" id="{306C6C1D-160E-6D10-369B-E0870D1930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04025" y="2564904"/>
            <a:ext cx="1439863" cy="1152525"/>
            <a:chOff x="3288" y="1888"/>
            <a:chExt cx="907" cy="726"/>
          </a:xfrm>
        </p:grpSpPr>
        <p:sp>
          <p:nvSpPr>
            <p:cNvPr id="83979" name="Rectangle 23">
              <a:extLst>
                <a:ext uri="{FF2B5EF4-FFF2-40B4-BE49-F238E27FC236}">
                  <a16:creationId xmlns:a16="http://schemas.microsoft.com/office/drawing/2014/main" id="{C93AF7C4-BC50-3B2C-5888-B51483B2C5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88" y="1888"/>
              <a:ext cx="907" cy="7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3980" name="Line 24">
              <a:extLst>
                <a:ext uri="{FF2B5EF4-FFF2-40B4-BE49-F238E27FC236}">
                  <a16:creationId xmlns:a16="http://schemas.microsoft.com/office/drawing/2014/main" id="{37583928-8D6D-225E-0B7F-6569B41CD1B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88" y="206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1" name="Line 25">
              <a:extLst>
                <a:ext uri="{FF2B5EF4-FFF2-40B4-BE49-F238E27FC236}">
                  <a16:creationId xmlns:a16="http://schemas.microsoft.com/office/drawing/2014/main" id="{608B2CE5-ACA5-EBC3-395C-349BD11FE2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88" y="224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2" name="Line 26">
              <a:extLst>
                <a:ext uri="{FF2B5EF4-FFF2-40B4-BE49-F238E27FC236}">
                  <a16:creationId xmlns:a16="http://schemas.microsoft.com/office/drawing/2014/main" id="{6FA88033-26E2-6F44-7894-391D24FECD1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88" y="242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3983" name="Group 27">
              <a:extLst>
                <a:ext uri="{FF2B5EF4-FFF2-40B4-BE49-F238E27FC236}">
                  <a16:creationId xmlns:a16="http://schemas.microsoft.com/office/drawing/2014/main" id="{9CD02A5A-DC91-205B-78A2-549B5C18D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15" y="1888"/>
              <a:ext cx="453" cy="726"/>
              <a:chOff x="2380" y="2024"/>
              <a:chExt cx="453" cy="726"/>
            </a:xfrm>
          </p:grpSpPr>
          <p:sp>
            <p:nvSpPr>
              <p:cNvPr id="83984" name="Line 28">
                <a:extLst>
                  <a:ext uri="{FF2B5EF4-FFF2-40B4-BE49-F238E27FC236}">
                    <a16:creationId xmlns:a16="http://schemas.microsoft.com/office/drawing/2014/main" id="{AF5E3D14-8EEA-2715-B3BE-5C50A1CF0C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80" y="2024"/>
                <a:ext cx="0" cy="7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985" name="Line 29">
                <a:extLst>
                  <a:ext uri="{FF2B5EF4-FFF2-40B4-BE49-F238E27FC236}">
                    <a16:creationId xmlns:a16="http://schemas.microsoft.com/office/drawing/2014/main" id="{8B47E2E5-29EA-8506-89EE-B4820DAAD3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07" y="2024"/>
                <a:ext cx="0" cy="7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986" name="Line 30">
                <a:extLst>
                  <a:ext uri="{FF2B5EF4-FFF2-40B4-BE49-F238E27FC236}">
                    <a16:creationId xmlns:a16="http://schemas.microsoft.com/office/drawing/2014/main" id="{675C5E8C-EC01-4976-20C4-80D75DEDF6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33" y="2024"/>
                <a:ext cx="0" cy="7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3976" name="Text Box 31">
            <a:extLst>
              <a:ext uri="{FF2B5EF4-FFF2-40B4-BE49-F238E27FC236}">
                <a16:creationId xmlns:a16="http://schemas.microsoft.com/office/drawing/2014/main" id="{8A1581E6-5FD1-5753-4FA7-932E7AE69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003054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800">
                <a:solidFill>
                  <a:schemeClr val="bg2"/>
                </a:solidFill>
                <a:ea typeface="宋体" panose="02010600030101010101" pitchFamily="2" charset="-122"/>
              </a:rPr>
              <a:t>Row</a:t>
            </a:r>
          </a:p>
        </p:txBody>
      </p:sp>
      <p:sp>
        <p:nvSpPr>
          <p:cNvPr id="83977" name="Text Box 32">
            <a:extLst>
              <a:ext uri="{FF2B5EF4-FFF2-40B4-BE49-F238E27FC236}">
                <a16:creationId xmlns:a16="http://schemas.microsoft.com/office/drawing/2014/main" id="{E57E9D3A-A773-55B0-D039-35BF6743A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188" y="3003054"/>
            <a:ext cx="787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800">
                <a:solidFill>
                  <a:schemeClr val="bg2"/>
                </a:solidFill>
                <a:ea typeface="宋体" panose="02010600030101010101" pitchFamily="2" charset="-122"/>
              </a:rPr>
              <a:t>Column</a:t>
            </a:r>
          </a:p>
        </p:txBody>
      </p:sp>
      <p:sp>
        <p:nvSpPr>
          <p:cNvPr id="83978" name="Text Box 33">
            <a:extLst>
              <a:ext uri="{FF2B5EF4-FFF2-40B4-BE49-F238E27FC236}">
                <a16:creationId xmlns:a16="http://schemas.microsoft.com/office/drawing/2014/main" id="{3D9B46B3-E00C-6440-FA86-C9001CACE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3003054"/>
            <a:ext cx="558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800">
                <a:solidFill>
                  <a:schemeClr val="bg2"/>
                </a:solidFill>
                <a:ea typeface="宋体" panose="02010600030101010101" pitchFamily="2" charset="-122"/>
              </a:rPr>
              <a:t>Block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3">
            <a:extLst>
              <a:ext uri="{FF2B5EF4-FFF2-40B4-BE49-F238E27FC236}">
                <a16:creationId xmlns:a16="http://schemas.microsoft.com/office/drawing/2014/main" id="{9E46716D-793E-8314-B4D9-F80D0AC1C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081B71-BDFE-42B0-B786-E8054A64FEFE}" type="slidenum">
              <a:rPr lang="en-NZ" altLang="zh-CN" sz="1400">
                <a:solidFill>
                  <a:srgbClr val="FFFF66"/>
                </a:solidFill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NZ" altLang="zh-CN" sz="1400">
              <a:solidFill>
                <a:srgbClr val="FFFF66"/>
              </a:solidFill>
            </a:endParaRPr>
          </a:p>
        </p:txBody>
      </p:sp>
      <p:sp>
        <p:nvSpPr>
          <p:cNvPr id="86019" name="Rectangle 4">
            <a:extLst>
              <a:ext uri="{FF2B5EF4-FFF2-40B4-BE49-F238E27FC236}">
                <a16:creationId xmlns:a16="http://schemas.microsoft.com/office/drawing/2014/main" id="{E2FF81B1-5B53-A3BF-85A5-E0836D24D0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大规模并行 </a:t>
            </a:r>
            <a:r>
              <a:rPr lang="en-NZ" altLang="zh-CN" dirty="0">
                <a:ea typeface="宋体" panose="02010600030101010101" pitchFamily="2" charset="-122"/>
              </a:rPr>
              <a:t>Massive Parallelism</a:t>
            </a:r>
            <a:endParaRPr lang="en-NZ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020" name="Rectangle 5">
            <a:extLst>
              <a:ext uri="{FF2B5EF4-FFF2-40B4-BE49-F238E27FC236}">
                <a16:creationId xmlns:a16="http://schemas.microsoft.com/office/drawing/2014/main" id="{971E0A8F-A214-2BAE-AD3E-E23880F2E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宋体" panose="02010600030101010101" pitchFamily="2" charset="-122"/>
              </a:rPr>
              <a:t>极致空间并行 </a:t>
            </a:r>
            <a:r>
              <a:rPr lang="en-NZ" altLang="zh-CN" sz="2000" dirty="0">
                <a:ea typeface="宋体" panose="02010600030101010101" pitchFamily="2" charset="-122"/>
              </a:rPr>
              <a:t>Takes spatial parallelism to the extreme</a:t>
            </a: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Each pixel has a separate processor</a:t>
            </a: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Can lead to some extremely efficient algorithms</a:t>
            </a:r>
          </a:p>
          <a:p>
            <a:pPr lvl="2"/>
            <a:endParaRPr lang="en-NZ" altLang="zh-CN" dirty="0">
              <a:ea typeface="宋体" panose="02010600030101010101" pitchFamily="2" charset="-122"/>
            </a:endParaRPr>
          </a:p>
          <a:p>
            <a:r>
              <a:rPr lang="zh-CN" altLang="en-US" sz="2400" dirty="0">
                <a:ea typeface="宋体" panose="02010600030101010101" pitchFamily="2" charset="-122"/>
              </a:rPr>
              <a:t>问题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NZ" altLang="zh-CN" dirty="0">
                <a:ea typeface="宋体" panose="02010600030101010101" pitchFamily="2" charset="-122"/>
              </a:rPr>
              <a:t>Problems</a:t>
            </a: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Very resource intensive</a:t>
            </a:r>
          </a:p>
          <a:p>
            <a:pPr lvl="2"/>
            <a:r>
              <a:rPr lang="en-NZ" altLang="zh-CN" dirty="0">
                <a:ea typeface="宋体" panose="02010600030101010101" pitchFamily="2" charset="-122"/>
              </a:rPr>
              <a:t>Does not scale well with image size</a:t>
            </a:r>
          </a:p>
          <a:p>
            <a:pPr lvl="2"/>
            <a:r>
              <a:rPr lang="en-NZ" altLang="zh-CN" dirty="0">
                <a:ea typeface="宋体" panose="02010600030101010101" pitchFamily="2" charset="-122"/>
              </a:rPr>
              <a:t>Really only practical for small images</a:t>
            </a: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Assumes image is already mapped onto pixels</a:t>
            </a:r>
          </a:p>
          <a:p>
            <a:pPr lvl="2"/>
            <a:r>
              <a:rPr lang="en-NZ" altLang="zh-CN" dirty="0">
                <a:ea typeface="宋体" panose="02010600030101010101" pitchFamily="2" charset="-122"/>
              </a:rPr>
              <a:t>A significant fraction of time can be spent transferring the images to and from the processor array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3">
            <a:extLst>
              <a:ext uri="{FF2B5EF4-FFF2-40B4-BE49-F238E27FC236}">
                <a16:creationId xmlns:a16="http://schemas.microsoft.com/office/drawing/2014/main" id="{CD2A8F30-9D6F-8D20-6E6B-5677E6BC5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DD540E-49C9-4665-B807-138C19A97E68}" type="slidenum">
              <a:rPr lang="en-NZ" altLang="zh-CN" sz="1400">
                <a:solidFill>
                  <a:srgbClr val="FFFF66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NZ" altLang="zh-CN" sz="1400">
              <a:solidFill>
                <a:srgbClr val="FFFF66"/>
              </a:solidFill>
            </a:endParaRPr>
          </a:p>
        </p:txBody>
      </p:sp>
      <p:sp>
        <p:nvSpPr>
          <p:cNvPr id="90115" name="Rectangle 251">
            <a:extLst>
              <a:ext uri="{FF2B5EF4-FFF2-40B4-BE49-F238E27FC236}">
                <a16:creationId xmlns:a16="http://schemas.microsoft.com/office/drawing/2014/main" id="{444ADEF5-BF2A-9649-92DC-3DE4350D5A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66675"/>
            <a:ext cx="8675688" cy="701675"/>
          </a:xfrm>
        </p:spPr>
        <p:txBody>
          <a:bodyPr/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流处理 </a:t>
            </a:r>
            <a:r>
              <a:rPr lang="en-NZ" altLang="zh-CN" dirty="0">
                <a:ea typeface="宋体" panose="02010600030101010101" pitchFamily="2" charset="-122"/>
              </a:rPr>
              <a:t>Stream Processing</a:t>
            </a:r>
          </a:p>
        </p:txBody>
      </p:sp>
      <p:sp>
        <p:nvSpPr>
          <p:cNvPr id="90116" name="Rectangle 252">
            <a:extLst>
              <a:ext uri="{FF2B5EF4-FFF2-40B4-BE49-F238E27FC236}">
                <a16:creationId xmlns:a16="http://schemas.microsoft.com/office/drawing/2014/main" id="{3B6F9820-9EEB-A9BC-A730-38EBBEE8D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宋体" panose="02010600030101010101" pitchFamily="2" charset="-122"/>
              </a:rPr>
              <a:t>图像按像素扫描顺序串行化</a:t>
            </a:r>
            <a:r>
              <a:rPr lang="en-NZ" altLang="zh-CN" sz="2000" dirty="0">
                <a:ea typeface="宋体" panose="02010600030101010101" pitchFamily="2" charset="-122"/>
              </a:rPr>
              <a:t>Image is scanned to produce a </a:t>
            </a:r>
            <a:br>
              <a:rPr lang="en-NZ" altLang="zh-CN" sz="2000" dirty="0">
                <a:ea typeface="宋体" panose="02010600030101010101" pitchFamily="2" charset="-122"/>
              </a:rPr>
            </a:br>
            <a:r>
              <a:rPr lang="en-NZ" altLang="zh-CN" sz="2000" dirty="0">
                <a:ea typeface="宋体" panose="02010600030101010101" pitchFamily="2" charset="-122"/>
              </a:rPr>
              <a:t>sequential stream of pixels</a:t>
            </a: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Converts spatial parallelism into</a:t>
            </a:r>
            <a:br>
              <a:rPr lang="en-NZ" altLang="zh-CN" dirty="0">
                <a:ea typeface="宋体" panose="02010600030101010101" pitchFamily="2" charset="-122"/>
              </a:rPr>
            </a:br>
            <a:r>
              <a:rPr lang="en-NZ" altLang="zh-CN" dirty="0">
                <a:ea typeface="宋体" panose="02010600030101010101" pitchFamily="2" charset="-122"/>
              </a:rPr>
              <a:t>temporal parallelism</a:t>
            </a: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Each pixel is processed sequentially</a:t>
            </a:r>
          </a:p>
          <a:p>
            <a:pPr lvl="2"/>
            <a:r>
              <a:rPr lang="en-NZ" altLang="zh-CN" dirty="0">
                <a:ea typeface="宋体" panose="02010600030101010101" pitchFamily="2" charset="-122"/>
              </a:rPr>
              <a:t>Removes need for parallel data access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适合流水线并行</a:t>
            </a:r>
            <a:r>
              <a:rPr lang="en-NZ" altLang="zh-CN" sz="2000" dirty="0">
                <a:ea typeface="宋体" panose="02010600030101010101" pitchFamily="2" charset="-122"/>
              </a:rPr>
              <a:t>Fits with a pipelined architecture</a:t>
            </a:r>
            <a:endParaRPr lang="en-NZ" altLang="zh-CN" dirty="0">
              <a:ea typeface="宋体" panose="02010600030101010101" pitchFamily="2" charset="-122"/>
            </a:endParaRP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Data is streamed between operations in a pipeline</a:t>
            </a:r>
          </a:p>
          <a:p>
            <a:pPr lvl="1"/>
            <a:r>
              <a:rPr lang="en-NZ" altLang="zh-CN" dirty="0">
                <a:ea typeface="宋体" panose="02010600030101010101" pitchFamily="2" charset="-122"/>
              </a:rPr>
              <a:t>Fine grained pipelining with an operation</a:t>
            </a:r>
          </a:p>
        </p:txBody>
      </p:sp>
      <p:graphicFrame>
        <p:nvGraphicFramePr>
          <p:cNvPr id="27917" name="Group 269">
            <a:extLst>
              <a:ext uri="{FF2B5EF4-FFF2-40B4-BE49-F238E27FC236}">
                <a16:creationId xmlns:a16="http://schemas.microsoft.com/office/drawing/2014/main" id="{DDA8F836-4D3F-72D1-425D-7FE2096CD2A4}"/>
              </a:ext>
            </a:extLst>
          </p:cNvPr>
          <p:cNvGraphicFramePr>
            <a:graphicFrameLocks noGrp="1"/>
          </p:cNvGraphicFramePr>
          <p:nvPr/>
        </p:nvGraphicFramePr>
        <p:xfrm>
          <a:off x="6850063" y="1676400"/>
          <a:ext cx="2082800" cy="201613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0240" name="Line 135">
            <a:extLst>
              <a:ext uri="{FF2B5EF4-FFF2-40B4-BE49-F238E27FC236}">
                <a16:creationId xmlns:a16="http://schemas.microsoft.com/office/drawing/2014/main" id="{A0C611C8-12AE-F216-1ED9-B84F247DC3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1785938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41" name="Line 136">
            <a:extLst>
              <a:ext uri="{FF2B5EF4-FFF2-40B4-BE49-F238E27FC236}">
                <a16:creationId xmlns:a16="http://schemas.microsoft.com/office/drawing/2014/main" id="{0B9667D0-0A90-5571-770E-15126D8B9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1984375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42" name="Line 137">
            <a:extLst>
              <a:ext uri="{FF2B5EF4-FFF2-40B4-BE49-F238E27FC236}">
                <a16:creationId xmlns:a16="http://schemas.microsoft.com/office/drawing/2014/main" id="{562B159A-C133-0EDF-03A4-CC5BA180C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2184400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43" name="Line 138">
            <a:extLst>
              <a:ext uri="{FF2B5EF4-FFF2-40B4-BE49-F238E27FC236}">
                <a16:creationId xmlns:a16="http://schemas.microsoft.com/office/drawing/2014/main" id="{B60EB173-4D96-2234-D51C-07455E93B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2384425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44" name="Line 139">
            <a:extLst>
              <a:ext uri="{FF2B5EF4-FFF2-40B4-BE49-F238E27FC236}">
                <a16:creationId xmlns:a16="http://schemas.microsoft.com/office/drawing/2014/main" id="{00CEA52D-C31C-5A55-B67E-97B5BA713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2582863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45" name="Line 140">
            <a:extLst>
              <a:ext uri="{FF2B5EF4-FFF2-40B4-BE49-F238E27FC236}">
                <a16:creationId xmlns:a16="http://schemas.microsoft.com/office/drawing/2014/main" id="{08ECD5B7-BE17-C6F5-1F47-795A6A491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2782888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46" name="Line 141">
            <a:extLst>
              <a:ext uri="{FF2B5EF4-FFF2-40B4-BE49-F238E27FC236}">
                <a16:creationId xmlns:a16="http://schemas.microsoft.com/office/drawing/2014/main" id="{472E8002-D946-2964-FF6E-771D11211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2982913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47" name="Line 142">
            <a:extLst>
              <a:ext uri="{FF2B5EF4-FFF2-40B4-BE49-F238E27FC236}">
                <a16:creationId xmlns:a16="http://schemas.microsoft.com/office/drawing/2014/main" id="{52B8BB18-DB64-58E8-71B9-9FB73885C7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3181350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48" name="Line 143">
            <a:extLst>
              <a:ext uri="{FF2B5EF4-FFF2-40B4-BE49-F238E27FC236}">
                <a16:creationId xmlns:a16="http://schemas.microsoft.com/office/drawing/2014/main" id="{F267DCC8-F240-1374-5115-172C34545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3381375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49" name="Line 144">
            <a:extLst>
              <a:ext uri="{FF2B5EF4-FFF2-40B4-BE49-F238E27FC236}">
                <a16:creationId xmlns:a16="http://schemas.microsoft.com/office/drawing/2014/main" id="{13B63FC3-7700-28AC-5D01-B2EC88294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550" y="3581400"/>
            <a:ext cx="18716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50" name="Line 145">
            <a:extLst>
              <a:ext uri="{FF2B5EF4-FFF2-40B4-BE49-F238E27FC236}">
                <a16:creationId xmlns:a16="http://schemas.microsoft.com/office/drawing/2014/main" id="{8D0E6DA5-DA67-0E72-A3C7-C5B910D38C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0550" y="1787525"/>
            <a:ext cx="1825625" cy="195263"/>
          </a:xfrm>
          <a:prstGeom prst="line">
            <a:avLst/>
          </a:prstGeom>
          <a:noFill/>
          <a:ln w="12700" cap="rnd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51" name="Line 146">
            <a:extLst>
              <a:ext uri="{FF2B5EF4-FFF2-40B4-BE49-F238E27FC236}">
                <a16:creationId xmlns:a16="http://schemas.microsoft.com/office/drawing/2014/main" id="{BEADBCCA-8B1F-DC3E-DA61-36F4B18E9D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0550" y="1987550"/>
            <a:ext cx="1825625" cy="195263"/>
          </a:xfrm>
          <a:prstGeom prst="line">
            <a:avLst/>
          </a:prstGeom>
          <a:noFill/>
          <a:ln w="12700" cap="rnd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52" name="Line 147">
            <a:extLst>
              <a:ext uri="{FF2B5EF4-FFF2-40B4-BE49-F238E27FC236}">
                <a16:creationId xmlns:a16="http://schemas.microsoft.com/office/drawing/2014/main" id="{41DEF9C4-4E57-77C4-966A-3CFF068490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0550" y="2185988"/>
            <a:ext cx="1825625" cy="195262"/>
          </a:xfrm>
          <a:prstGeom prst="line">
            <a:avLst/>
          </a:prstGeom>
          <a:noFill/>
          <a:ln w="12700" cap="rnd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53" name="Line 148">
            <a:extLst>
              <a:ext uri="{FF2B5EF4-FFF2-40B4-BE49-F238E27FC236}">
                <a16:creationId xmlns:a16="http://schemas.microsoft.com/office/drawing/2014/main" id="{750CE66F-A5F0-F7D1-3F7E-A81A65EC85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0550" y="2386013"/>
            <a:ext cx="1825625" cy="195262"/>
          </a:xfrm>
          <a:prstGeom prst="line">
            <a:avLst/>
          </a:prstGeom>
          <a:noFill/>
          <a:ln w="12700" cap="rnd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54" name="Line 149">
            <a:extLst>
              <a:ext uri="{FF2B5EF4-FFF2-40B4-BE49-F238E27FC236}">
                <a16:creationId xmlns:a16="http://schemas.microsoft.com/office/drawing/2014/main" id="{DEFAE1C2-C903-41B3-790F-43AF87F3A1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0550" y="2586038"/>
            <a:ext cx="1825625" cy="195262"/>
          </a:xfrm>
          <a:prstGeom prst="line">
            <a:avLst/>
          </a:prstGeom>
          <a:noFill/>
          <a:ln w="12700" cap="rnd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55" name="Line 150">
            <a:extLst>
              <a:ext uri="{FF2B5EF4-FFF2-40B4-BE49-F238E27FC236}">
                <a16:creationId xmlns:a16="http://schemas.microsoft.com/office/drawing/2014/main" id="{13149635-D29B-3B1E-B705-D3F064787A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0550" y="2784475"/>
            <a:ext cx="1825625" cy="195263"/>
          </a:xfrm>
          <a:prstGeom prst="line">
            <a:avLst/>
          </a:prstGeom>
          <a:noFill/>
          <a:ln w="12700" cap="rnd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56" name="Line 151">
            <a:extLst>
              <a:ext uri="{FF2B5EF4-FFF2-40B4-BE49-F238E27FC236}">
                <a16:creationId xmlns:a16="http://schemas.microsoft.com/office/drawing/2014/main" id="{CFDDDAF2-9DAF-7913-E9B7-C14B22518C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0550" y="2984500"/>
            <a:ext cx="1825625" cy="195263"/>
          </a:xfrm>
          <a:prstGeom prst="line">
            <a:avLst/>
          </a:prstGeom>
          <a:noFill/>
          <a:ln w="12700" cap="rnd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57" name="Line 152">
            <a:extLst>
              <a:ext uri="{FF2B5EF4-FFF2-40B4-BE49-F238E27FC236}">
                <a16:creationId xmlns:a16="http://schemas.microsoft.com/office/drawing/2014/main" id="{0A14C666-8707-64C2-B037-22FEA91818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0550" y="3184525"/>
            <a:ext cx="1825625" cy="195263"/>
          </a:xfrm>
          <a:prstGeom prst="line">
            <a:avLst/>
          </a:prstGeom>
          <a:noFill/>
          <a:ln w="12700" cap="rnd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58" name="Line 153">
            <a:extLst>
              <a:ext uri="{FF2B5EF4-FFF2-40B4-BE49-F238E27FC236}">
                <a16:creationId xmlns:a16="http://schemas.microsoft.com/office/drawing/2014/main" id="{1E7EC4CA-8730-F350-4378-D5DDEEE6B7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0550" y="3382963"/>
            <a:ext cx="1825625" cy="195262"/>
          </a:xfrm>
          <a:prstGeom prst="line">
            <a:avLst/>
          </a:prstGeom>
          <a:noFill/>
          <a:ln w="12700" cap="rnd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920" name="Group 272">
            <a:extLst>
              <a:ext uri="{FF2B5EF4-FFF2-40B4-BE49-F238E27FC236}">
                <a16:creationId xmlns:a16="http://schemas.microsoft.com/office/drawing/2014/main" id="{865EFF31-E5FF-7671-9FB5-E0D564E3CA8B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5589588"/>
          <a:ext cx="6969125" cy="182880"/>
        </p:xfrm>
        <a:graphic>
          <a:graphicData uri="http://schemas.openxmlformats.org/drawingml/2006/table">
            <a:tbl>
              <a:tblPr/>
              <a:tblGrid>
                <a:gridCol w="193675">
                  <a:extLst>
                    <a:ext uri="{9D8B030D-6E8A-4147-A177-3AD203B41FA5}">
                      <a16:colId xmlns:a16="http://schemas.microsoft.com/office/drawing/2014/main" val="4161408184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1467939263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1046968888"/>
                    </a:ext>
                  </a:extLst>
                </a:gridCol>
                <a:gridCol w="192088">
                  <a:extLst>
                    <a:ext uri="{9D8B030D-6E8A-4147-A177-3AD203B41FA5}">
                      <a16:colId xmlns:a16="http://schemas.microsoft.com/office/drawing/2014/main" val="1602171107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78765752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94977474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481819681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1005627923"/>
                    </a:ext>
                  </a:extLst>
                </a:gridCol>
                <a:gridCol w="192087">
                  <a:extLst>
                    <a:ext uri="{9D8B030D-6E8A-4147-A177-3AD203B41FA5}">
                      <a16:colId xmlns:a16="http://schemas.microsoft.com/office/drawing/2014/main" val="3030938052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3682883745"/>
                    </a:ext>
                  </a:extLst>
                </a:gridCol>
                <a:gridCol w="195263">
                  <a:extLst>
                    <a:ext uri="{9D8B030D-6E8A-4147-A177-3AD203B41FA5}">
                      <a16:colId xmlns:a16="http://schemas.microsoft.com/office/drawing/2014/main" val="1542744330"/>
                    </a:ext>
                  </a:extLst>
                </a:gridCol>
                <a:gridCol w="192087">
                  <a:extLst>
                    <a:ext uri="{9D8B030D-6E8A-4147-A177-3AD203B41FA5}">
                      <a16:colId xmlns:a16="http://schemas.microsoft.com/office/drawing/2014/main" val="3293514538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3836189834"/>
                    </a:ext>
                  </a:extLst>
                </a:gridCol>
                <a:gridCol w="192088">
                  <a:extLst>
                    <a:ext uri="{9D8B030D-6E8A-4147-A177-3AD203B41FA5}">
                      <a16:colId xmlns:a16="http://schemas.microsoft.com/office/drawing/2014/main" val="1256855912"/>
                    </a:ext>
                  </a:extLst>
                </a:gridCol>
                <a:gridCol w="195262">
                  <a:extLst>
                    <a:ext uri="{9D8B030D-6E8A-4147-A177-3AD203B41FA5}">
                      <a16:colId xmlns:a16="http://schemas.microsoft.com/office/drawing/2014/main" val="3217010894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619250843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1596642506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150301683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1901072979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1971468169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1864871155"/>
                    </a:ext>
                  </a:extLst>
                </a:gridCol>
                <a:gridCol w="195263">
                  <a:extLst>
                    <a:ext uri="{9D8B030D-6E8A-4147-A177-3AD203B41FA5}">
                      <a16:colId xmlns:a16="http://schemas.microsoft.com/office/drawing/2014/main" val="2664848479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797852360"/>
                    </a:ext>
                  </a:extLst>
                </a:gridCol>
                <a:gridCol w="192087">
                  <a:extLst>
                    <a:ext uri="{9D8B030D-6E8A-4147-A177-3AD203B41FA5}">
                      <a16:colId xmlns:a16="http://schemas.microsoft.com/office/drawing/2014/main" val="3537366392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3896891875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549887627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218502618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879221598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525808251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3597490740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046703642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918283748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351251677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3165422774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3117370388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77048684"/>
                    </a:ext>
                  </a:extLst>
                </a:gridCol>
              </a:tblGrid>
              <a:tr h="1825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…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9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Arial" panose="020B060402020209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2"/>
                          </a:solidFill>
                          <a:latin typeface="Arial" panose="020B060402020209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90204" pitchFamily="34" charset="0"/>
                          <a:ea typeface="宋体" panose="02010600030101010101" pitchFamily="2" charset="-122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224806"/>
                  </a:ext>
                </a:extLst>
              </a:tr>
            </a:tbl>
          </a:graphicData>
        </a:graphic>
      </p:graphicFrame>
      <p:sp>
        <p:nvSpPr>
          <p:cNvPr id="90335" name="Text Box 230">
            <a:extLst>
              <a:ext uri="{FF2B5EF4-FFF2-40B4-BE49-F238E27FC236}">
                <a16:creationId xmlns:a16="http://schemas.microsoft.com/office/drawing/2014/main" id="{037EDC48-B623-AA89-DCE5-D8C1AEB55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1609725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90336" name="Text Box 231">
            <a:extLst>
              <a:ext uri="{FF2B5EF4-FFF2-40B4-BE49-F238E27FC236}">
                <a16:creationId xmlns:a16="http://schemas.microsoft.com/office/drawing/2014/main" id="{A8061A43-9B89-D21C-6A3A-44D24C7D2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18145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90337" name="Text Box 232">
            <a:extLst>
              <a:ext uri="{FF2B5EF4-FFF2-40B4-BE49-F238E27FC236}">
                <a16:creationId xmlns:a16="http://schemas.microsoft.com/office/drawing/2014/main" id="{4242284C-6BE9-6A2F-0093-D8F374F0E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20177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90338" name="Text Box 233">
            <a:extLst>
              <a:ext uri="{FF2B5EF4-FFF2-40B4-BE49-F238E27FC236}">
                <a16:creationId xmlns:a16="http://schemas.microsoft.com/office/drawing/2014/main" id="{8F1C7C1C-7B30-66B5-8CC8-AAB8099D8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22209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90339" name="Text Box 234">
            <a:extLst>
              <a:ext uri="{FF2B5EF4-FFF2-40B4-BE49-F238E27FC236}">
                <a16:creationId xmlns:a16="http://schemas.microsoft.com/office/drawing/2014/main" id="{B9ADC771-DF13-50BB-C00A-9CFDC9AD8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24241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90340" name="Text Box 235">
            <a:extLst>
              <a:ext uri="{FF2B5EF4-FFF2-40B4-BE49-F238E27FC236}">
                <a16:creationId xmlns:a16="http://schemas.microsoft.com/office/drawing/2014/main" id="{9C367DAA-2574-E336-54EA-18A2CA349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2628900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90341" name="Text Box 236">
            <a:extLst>
              <a:ext uri="{FF2B5EF4-FFF2-40B4-BE49-F238E27FC236}">
                <a16:creationId xmlns:a16="http://schemas.microsoft.com/office/drawing/2014/main" id="{1B8939EE-1896-C3A8-B799-CF9EA21E4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2832100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90342" name="Text Box 237">
            <a:extLst>
              <a:ext uri="{FF2B5EF4-FFF2-40B4-BE49-F238E27FC236}">
                <a16:creationId xmlns:a16="http://schemas.microsoft.com/office/drawing/2014/main" id="{7427F95E-7861-3263-7A0D-96CAD14F3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3035300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90343" name="Text Box 238">
            <a:extLst>
              <a:ext uri="{FF2B5EF4-FFF2-40B4-BE49-F238E27FC236}">
                <a16:creationId xmlns:a16="http://schemas.microsoft.com/office/drawing/2014/main" id="{AC46CEA6-A217-FF50-A229-34A82FE9F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23850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90344" name="Text Box 239">
            <a:extLst>
              <a:ext uri="{FF2B5EF4-FFF2-40B4-BE49-F238E27FC236}">
                <a16:creationId xmlns:a16="http://schemas.microsoft.com/office/drawing/2014/main" id="{2D795FD9-647E-1ECD-0127-9A390B8BE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063" y="3441700"/>
            <a:ext cx="2936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90345" name="Text Box 240">
            <a:extLst>
              <a:ext uri="{FF2B5EF4-FFF2-40B4-BE49-F238E27FC236}">
                <a16:creationId xmlns:a16="http://schemas.microsoft.com/office/drawing/2014/main" id="{3CB6AB5C-242D-3F4F-C78D-CAF43CF8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363" y="1417638"/>
            <a:ext cx="21272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0</a:t>
            </a:r>
            <a:r>
              <a:rPr lang="en-NZ" altLang="zh-CN" sz="1100">
                <a:solidFill>
                  <a:schemeClr val="bg2"/>
                </a:solidFill>
                <a:ea typeface="宋体" panose="02010600030101010101" pitchFamily="2" charset="-122"/>
              </a:rPr>
              <a:t>   </a:t>
            </a: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1</a:t>
            </a:r>
            <a:r>
              <a:rPr lang="en-NZ" altLang="zh-CN" sz="1100">
                <a:solidFill>
                  <a:schemeClr val="bg2"/>
                </a:solidFill>
                <a:ea typeface="宋体" panose="02010600030101010101" pitchFamily="2" charset="-122"/>
              </a:rPr>
              <a:t>   </a:t>
            </a: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2</a:t>
            </a:r>
            <a:r>
              <a:rPr lang="en-NZ" altLang="zh-CN" sz="1100">
                <a:solidFill>
                  <a:schemeClr val="bg2"/>
                </a:solidFill>
                <a:ea typeface="宋体" panose="02010600030101010101" pitchFamily="2" charset="-122"/>
              </a:rPr>
              <a:t>   </a:t>
            </a: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3</a:t>
            </a:r>
            <a:r>
              <a:rPr lang="en-NZ" altLang="zh-CN" sz="1100">
                <a:solidFill>
                  <a:schemeClr val="bg2"/>
                </a:solidFill>
                <a:ea typeface="宋体" panose="02010600030101010101" pitchFamily="2" charset="-122"/>
              </a:rPr>
              <a:t>   </a:t>
            </a: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4</a:t>
            </a:r>
            <a:r>
              <a:rPr lang="en-NZ" altLang="zh-CN" sz="1100">
                <a:solidFill>
                  <a:schemeClr val="bg2"/>
                </a:solidFill>
                <a:ea typeface="宋体" panose="02010600030101010101" pitchFamily="2" charset="-122"/>
              </a:rPr>
              <a:t>   </a:t>
            </a: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5</a:t>
            </a:r>
            <a:r>
              <a:rPr lang="en-NZ" altLang="zh-CN" sz="1100">
                <a:solidFill>
                  <a:schemeClr val="bg2"/>
                </a:solidFill>
                <a:ea typeface="宋体" panose="02010600030101010101" pitchFamily="2" charset="-122"/>
              </a:rPr>
              <a:t>   </a:t>
            </a: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6</a:t>
            </a:r>
            <a:r>
              <a:rPr lang="en-NZ" altLang="zh-CN" sz="1100">
                <a:solidFill>
                  <a:schemeClr val="bg2"/>
                </a:solidFill>
                <a:ea typeface="宋体" panose="02010600030101010101" pitchFamily="2" charset="-122"/>
              </a:rPr>
              <a:t>   </a:t>
            </a: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7</a:t>
            </a:r>
            <a:r>
              <a:rPr lang="en-NZ" altLang="zh-CN" sz="1100">
                <a:solidFill>
                  <a:schemeClr val="bg2"/>
                </a:solidFill>
                <a:ea typeface="宋体" panose="02010600030101010101" pitchFamily="2" charset="-122"/>
              </a:rPr>
              <a:t>  </a:t>
            </a: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…</a:t>
            </a:r>
            <a:r>
              <a:rPr lang="en-NZ" altLang="zh-CN" sz="1100">
                <a:solidFill>
                  <a:schemeClr val="bg2"/>
                </a:solidFill>
                <a:ea typeface="宋体" panose="02010600030101010101" pitchFamily="2" charset="-122"/>
              </a:rPr>
              <a:t>   </a:t>
            </a: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90346" name="Text Box 241">
            <a:extLst>
              <a:ext uri="{FF2B5EF4-FFF2-40B4-BE49-F238E27FC236}">
                <a16:creationId xmlns:a16="http://schemas.microsoft.com/office/drawing/2014/main" id="{883A2A2B-E6BD-0B31-11BD-7D65C50AF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363" y="1268413"/>
            <a:ext cx="7064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Column</a:t>
            </a:r>
          </a:p>
        </p:txBody>
      </p:sp>
      <p:sp>
        <p:nvSpPr>
          <p:cNvPr id="90347" name="Text Box 242">
            <a:extLst>
              <a:ext uri="{FF2B5EF4-FFF2-40B4-BE49-F238E27FC236}">
                <a16:creationId xmlns:a16="http://schemas.microsoft.com/office/drawing/2014/main" id="{68ADB6B7-B601-8A63-FFBB-307DFB87A9B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335713" y="1685925"/>
            <a:ext cx="4873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Row</a:t>
            </a:r>
          </a:p>
        </p:txBody>
      </p:sp>
      <p:sp>
        <p:nvSpPr>
          <p:cNvPr id="90348" name="Text Box 243">
            <a:extLst>
              <a:ext uri="{FF2B5EF4-FFF2-40B4-BE49-F238E27FC236}">
                <a16:creationId xmlns:a16="http://schemas.microsoft.com/office/drawing/2014/main" id="{2DDDEC12-CF90-38B1-AAE8-B22516004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850" y="5373688"/>
            <a:ext cx="4302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Row 0</a:t>
            </a:r>
          </a:p>
        </p:txBody>
      </p:sp>
      <p:sp>
        <p:nvSpPr>
          <p:cNvPr id="90349" name="Text Box 244">
            <a:extLst>
              <a:ext uri="{FF2B5EF4-FFF2-40B4-BE49-F238E27FC236}">
                <a16:creationId xmlns:a16="http://schemas.microsoft.com/office/drawing/2014/main" id="{52EFBBC6-AC6B-1398-769F-D1E78644D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5373688"/>
            <a:ext cx="4302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Row 1</a:t>
            </a:r>
          </a:p>
        </p:txBody>
      </p:sp>
      <p:sp>
        <p:nvSpPr>
          <p:cNvPr id="90350" name="Text Box 245">
            <a:extLst>
              <a:ext uri="{FF2B5EF4-FFF2-40B4-BE49-F238E27FC236}">
                <a16:creationId xmlns:a16="http://schemas.microsoft.com/office/drawing/2014/main" id="{31C378D9-D9F4-C1FB-D684-4FC790449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5373688"/>
            <a:ext cx="4302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Row 2</a:t>
            </a:r>
          </a:p>
        </p:txBody>
      </p:sp>
      <p:sp>
        <p:nvSpPr>
          <p:cNvPr id="90351" name="Text Box 246">
            <a:extLst>
              <a:ext uri="{FF2B5EF4-FFF2-40B4-BE49-F238E27FC236}">
                <a16:creationId xmlns:a16="http://schemas.microsoft.com/office/drawing/2014/main" id="{49DBE650-2108-09A7-6784-6BADFC910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5373688"/>
            <a:ext cx="4302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Row 3</a:t>
            </a:r>
          </a:p>
        </p:txBody>
      </p:sp>
      <p:sp>
        <p:nvSpPr>
          <p:cNvPr id="90352" name="Text Box 247">
            <a:extLst>
              <a:ext uri="{FF2B5EF4-FFF2-40B4-BE49-F238E27FC236}">
                <a16:creationId xmlns:a16="http://schemas.microsoft.com/office/drawing/2014/main" id="{6761640A-DB72-AD1A-2FE8-71E5FAA2C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5373688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90353" name="Text Box 248">
            <a:extLst>
              <a:ext uri="{FF2B5EF4-FFF2-40B4-BE49-F238E27FC236}">
                <a16:creationId xmlns:a16="http://schemas.microsoft.com/office/drawing/2014/main" id="{203CADDA-C33F-35DE-E2FA-8446D1D48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5373688"/>
            <a:ext cx="4556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Row N</a:t>
            </a:r>
          </a:p>
        </p:txBody>
      </p:sp>
      <p:sp>
        <p:nvSpPr>
          <p:cNvPr id="90354" name="Line 249">
            <a:extLst>
              <a:ext uri="{FF2B5EF4-FFF2-40B4-BE49-F238E27FC236}">
                <a16:creationId xmlns:a16="http://schemas.microsoft.com/office/drawing/2014/main" id="{FF58BD9D-4298-68A0-912B-16B9CD22E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5876925"/>
            <a:ext cx="69850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355" name="Text Box 250">
            <a:extLst>
              <a:ext uri="{FF2B5EF4-FFF2-40B4-BE49-F238E27FC236}">
                <a16:creationId xmlns:a16="http://schemas.microsoft.com/office/drawing/2014/main" id="{6403C385-682D-58BA-240E-AE6E03E40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5910263"/>
            <a:ext cx="338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NZ" altLang="zh-CN" sz="1200">
                <a:solidFill>
                  <a:schemeClr val="bg2"/>
                </a:solidFill>
                <a:ea typeface="宋体" panose="02010600030101010101" pitchFamily="2" charset="-122"/>
              </a:rPr>
              <a:t>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6AFB486-BB67-5986-BE9E-CCE2E3DFEE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0652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应用举例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天问探火</a:t>
            </a:r>
          </a:p>
        </p:txBody>
      </p:sp>
      <p:sp>
        <p:nvSpPr>
          <p:cNvPr id="35843" name="灯片编号占位符 5">
            <a:extLst>
              <a:ext uri="{FF2B5EF4-FFF2-40B4-BE49-F238E27FC236}">
                <a16:creationId xmlns:a16="http://schemas.microsoft.com/office/drawing/2014/main" id="{90302CA2-7179-67E6-22B9-F2036EDA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388E1B-1736-4D3C-8233-45A57F2850F4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矩形 2">
            <a:extLst>
              <a:ext uri="{FF2B5EF4-FFF2-40B4-BE49-F238E27FC236}">
                <a16:creationId xmlns:a16="http://schemas.microsoft.com/office/drawing/2014/main" id="{DB6D8731-959D-B1E6-2EBB-A35F33DC2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47" y="6049987"/>
            <a:ext cx="8569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火星探测：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2020</a:t>
            </a:r>
            <a:r>
              <a:rPr kumimoji="1" lang="zh-CN" altLang="en-US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年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7</a:t>
            </a:r>
            <a:r>
              <a:rPr kumimoji="1" lang="zh-CN" altLang="en-US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月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23</a:t>
            </a:r>
            <a:r>
              <a:rPr kumimoji="1" lang="zh-CN" altLang="en-US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日发射，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2021</a:t>
            </a:r>
            <a:r>
              <a:rPr kumimoji="1" lang="zh-CN" altLang="en-US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年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5</a:t>
            </a:r>
            <a:r>
              <a:rPr kumimoji="1" lang="zh-CN" altLang="en-US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月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15</a:t>
            </a:r>
            <a:r>
              <a:rPr kumimoji="1" lang="zh-CN" altLang="en-US" sz="20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日着陆火星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3" name="祝融号着陆 新闻联播">
            <a:hlinkClick r:id="" action="ppaction://media"/>
            <a:extLst>
              <a:ext uri="{FF2B5EF4-FFF2-40B4-BE49-F238E27FC236}">
                <a16:creationId xmlns:a16="http://schemas.microsoft.com/office/drawing/2014/main" id="{35A890D0-45D1-A49D-01FB-E3C4E9A042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1369" y="1515979"/>
            <a:ext cx="3240360" cy="22719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8B9BFC-E6F8-4AF9-302B-0C6037461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7" y="1484784"/>
            <a:ext cx="4694840" cy="4482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B1E111-D2A2-46F2-68F8-E935EEC54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69" y="3933056"/>
            <a:ext cx="3240360" cy="203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4568B83-6541-A0C5-F417-CCABF9E21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065213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  结</a:t>
            </a:r>
          </a:p>
        </p:txBody>
      </p:sp>
      <p:sp>
        <p:nvSpPr>
          <p:cNvPr id="34819" name="灯片编号占位符 5">
            <a:extLst>
              <a:ext uri="{FF2B5EF4-FFF2-40B4-BE49-F238E27FC236}">
                <a16:creationId xmlns:a16="http://schemas.microsoft.com/office/drawing/2014/main" id="{63EA7D38-9DA0-908A-822F-CCE198B7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90F0D7-8BBF-4139-8130-496586E6CD3E}" type="slidenum"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B178989-9509-6B88-BA50-2BB917281C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1484313"/>
            <a:ext cx="8229600" cy="4686300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800" dirty="0"/>
              <a:t>“嵌入性”、“专用性”与“处理系统”</a:t>
            </a:r>
            <a:endParaRPr lang="en-US" altLang="zh-CN" sz="2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800" dirty="0"/>
              <a:t>嵌入式图像处理系统层次构成</a:t>
            </a:r>
            <a:endParaRPr lang="en-US" altLang="zh-CN" sz="2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800" dirty="0"/>
              <a:t>实时性概念</a:t>
            </a:r>
            <a:endParaRPr lang="en-US" altLang="zh-CN" sz="2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800" dirty="0"/>
              <a:t>实时处理瓶颈</a:t>
            </a:r>
            <a:endParaRPr lang="en-US" altLang="zh-CN" sz="2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800" dirty="0"/>
              <a:t>并行处理</a:t>
            </a:r>
          </a:p>
          <a:p>
            <a:pPr eaLnBrk="1" hangingPunct="1">
              <a:defRPr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07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6AFB486-BB67-5986-BE9E-CCE2E3DFEE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0652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应用举例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卫星遥感</a:t>
            </a:r>
          </a:p>
        </p:txBody>
      </p:sp>
      <p:sp>
        <p:nvSpPr>
          <p:cNvPr id="35843" name="灯片编号占位符 5">
            <a:extLst>
              <a:ext uri="{FF2B5EF4-FFF2-40B4-BE49-F238E27FC236}">
                <a16:creationId xmlns:a16="http://schemas.microsoft.com/office/drawing/2014/main" id="{90302CA2-7179-67E6-22B9-F2036EDA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388E1B-1736-4D3C-8233-45A57F2850F4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3A4257-978E-44CC-5545-D2B2169250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90" y="4503913"/>
            <a:ext cx="1432227" cy="138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47C277-7485-3543-57C4-592598210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39" y="1839991"/>
            <a:ext cx="2739010" cy="3646652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B11F72-DA1B-27F6-CBFA-A0C052EE1D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911" y="4464751"/>
            <a:ext cx="1792267" cy="143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CC798C-B673-4154-7D1A-BCEBFE66A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r="10813" b="4262"/>
          <a:stretch/>
        </p:blipFill>
        <p:spPr>
          <a:xfrm>
            <a:off x="4147884" y="4470768"/>
            <a:ext cx="1792268" cy="14828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Picture 10" descr="http://pic32.photophoto.cn/20140711/0022005870298971_b.jpg">
            <a:extLst>
              <a:ext uri="{FF2B5EF4-FFF2-40B4-BE49-F238E27FC236}">
                <a16:creationId xmlns:a16="http://schemas.microsoft.com/office/drawing/2014/main" id="{292D5FBB-AAD4-58DB-611E-54F3EEFE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5"/>
          <a:stretch/>
        </p:blipFill>
        <p:spPr bwMode="auto">
          <a:xfrm>
            <a:off x="395536" y="1504316"/>
            <a:ext cx="5544616" cy="281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2">
            <a:extLst>
              <a:ext uri="{FF2B5EF4-FFF2-40B4-BE49-F238E27FC236}">
                <a16:creationId xmlns:a16="http://schemas.microsoft.com/office/drawing/2014/main" id="{7B8FAF1D-AEB0-4E46-6A53-7B18EB70E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" y="6021288"/>
            <a:ext cx="8569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卫星遥感：气象监测、资源勘探、地貌测绘、灾害监测</a:t>
            </a:r>
            <a:r>
              <a:rPr kumimoji="1" lang="en-US" altLang="zh-CN" sz="24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28282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4568B83-6541-A0C5-F417-CCABF9E21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0652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应用举例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国防军事</a:t>
            </a:r>
          </a:p>
        </p:txBody>
      </p:sp>
      <p:sp>
        <p:nvSpPr>
          <p:cNvPr id="34819" name="灯片编号占位符 5">
            <a:extLst>
              <a:ext uri="{FF2B5EF4-FFF2-40B4-BE49-F238E27FC236}">
                <a16:creationId xmlns:a16="http://schemas.microsoft.com/office/drawing/2014/main" id="{63EA7D38-9DA0-908A-822F-CCE198B7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90F0D7-8BBF-4139-8130-496586E6CD3E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TextBox 1">
            <a:extLst>
              <a:ext uri="{FF2B5EF4-FFF2-40B4-BE49-F238E27FC236}">
                <a16:creationId xmlns:a16="http://schemas.microsoft.com/office/drawing/2014/main" id="{46FF0822-51DE-F1BE-EAD5-04FB01D4E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007100"/>
            <a:ext cx="5040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成像制导、卫星侦察：我们的强项！</a:t>
            </a:r>
          </a:p>
        </p:txBody>
      </p:sp>
      <p:pic>
        <p:nvPicPr>
          <p:cNvPr id="5" name="Picture 4" descr="E:\颜露新文档\教学\本科生 教学任务\图片5.jpg">
            <a:extLst>
              <a:ext uri="{FF2B5EF4-FFF2-40B4-BE49-F238E27FC236}">
                <a16:creationId xmlns:a16="http://schemas.microsoft.com/office/drawing/2014/main" id="{D40D3DB5-83B6-844D-476C-2BE3A85F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3101975"/>
            <a:ext cx="3252788" cy="20875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4822" name="Picture 6" descr="5324">
            <a:hlinkClick r:id="rId3"/>
            <a:extLst>
              <a:ext uri="{FF2B5EF4-FFF2-40B4-BE49-F238E27FC236}">
                <a16:creationId xmlns:a16="http://schemas.microsoft.com/office/drawing/2014/main" id="{E015F5F1-3C51-9825-FB85-055EFA5B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490663"/>
            <a:ext cx="17526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7" descr="review201_1">
            <a:hlinkClick r:id="rId5"/>
            <a:extLst>
              <a:ext uri="{FF2B5EF4-FFF2-40B4-BE49-F238E27FC236}">
                <a16:creationId xmlns:a16="http://schemas.microsoft.com/office/drawing/2014/main" id="{7989745A-715C-6C15-568E-219F480A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514475"/>
            <a:ext cx="216058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矩形 1">
            <a:extLst>
              <a:ext uri="{FF2B5EF4-FFF2-40B4-BE49-F238E27FC236}">
                <a16:creationId xmlns:a16="http://schemas.microsoft.com/office/drawing/2014/main" id="{752023D6-3C42-5D37-56FE-66854EDAA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5478463"/>
            <a:ext cx="441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航空、航天、舰船、兵器</a:t>
            </a:r>
            <a:r>
              <a:rPr kumimoji="1" lang="en-US" altLang="zh-CN" sz="240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……</a:t>
            </a:r>
            <a:endParaRPr kumimoji="1" lang="zh-CN" altLang="en-US" sz="2400">
              <a:solidFill>
                <a:srgbClr val="FF0000"/>
              </a:solidFill>
              <a:latin typeface="Tahoma" panose="020B060403050404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34825" name="Picture 7" descr="E:\颜露新文档\教学\本科生 教学任务\声呐.jpg">
            <a:extLst>
              <a:ext uri="{FF2B5EF4-FFF2-40B4-BE49-F238E27FC236}">
                <a16:creationId xmlns:a16="http://schemas.microsoft.com/office/drawing/2014/main" id="{3FD1807C-C229-A152-4D14-49EEC848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8"/>
          <a:stretch>
            <a:fillRect/>
          </a:stretch>
        </p:blipFill>
        <p:spPr bwMode="auto">
          <a:xfrm>
            <a:off x="6129338" y="1490663"/>
            <a:ext cx="2667000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8" descr="E:\颜露新文档\教学\本科生 教学任务\捕食者无人机.jpg">
            <a:extLst>
              <a:ext uri="{FF2B5EF4-FFF2-40B4-BE49-F238E27FC236}">
                <a16:creationId xmlns:a16="http://schemas.microsoft.com/office/drawing/2014/main" id="{312009FF-ADF9-100F-E219-6CFDBF76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6"/>
          <a:stretch>
            <a:fillRect/>
          </a:stretch>
        </p:blipFill>
        <p:spPr bwMode="auto">
          <a:xfrm>
            <a:off x="4967288" y="3343275"/>
            <a:ext cx="3810000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TextBox 3">
            <a:extLst>
              <a:ext uri="{FF2B5EF4-FFF2-40B4-BE49-F238E27FC236}">
                <a16:creationId xmlns:a16="http://schemas.microsoft.com/office/drawing/2014/main" id="{7B7BE56B-4B45-054F-EF97-F6BE4841B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5754688"/>
            <a:ext cx="3240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华文新魏" panose="02010800040101010101" pitchFamily="2" charset="-122"/>
                <a:hlinkClick r:id="rId9" action="ppaction://hlinkfile"/>
              </a:rPr>
              <a:t>视频</a:t>
            </a: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  <a:hlinkClick r:id="rId9" action="ppaction://hlinkfile"/>
              </a:rPr>
              <a:t>1</a:t>
            </a:r>
            <a:r>
              <a:rPr lang="zh-CN" altLang="en-US" sz="1800">
                <a:latin typeface="Arial" panose="020B0604020202020204" pitchFamily="34" charset="0"/>
                <a:ea typeface="华文新魏" panose="02010800040101010101" pitchFamily="2" charset="-122"/>
                <a:hlinkClick r:id="rId9" action="ppaction://hlinkfile"/>
              </a:rPr>
              <a:t>：机载吊舱车辆跟踪</a:t>
            </a: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4828" name="TextBox 8">
            <a:extLst>
              <a:ext uri="{FF2B5EF4-FFF2-40B4-BE49-F238E27FC236}">
                <a16:creationId xmlns:a16="http://schemas.microsoft.com/office/drawing/2014/main" id="{08FDC8A0-61D3-89F0-D44A-D89429BF6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6281738"/>
            <a:ext cx="2952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华文新魏" panose="02010800040101010101" pitchFamily="2" charset="-122"/>
                <a:hlinkClick r:id="rId10" action="ppaction://hlinkfile"/>
              </a:rPr>
              <a:t>视频</a:t>
            </a:r>
            <a:r>
              <a:rPr lang="en-US" altLang="zh-CN" sz="1800">
                <a:latin typeface="Arial" panose="020B0604020202020204" pitchFamily="34" charset="0"/>
                <a:ea typeface="华文新魏" panose="02010800040101010101" pitchFamily="2" charset="-122"/>
                <a:hlinkClick r:id="rId10" action="ppaction://hlinkfile"/>
              </a:rPr>
              <a:t>2</a:t>
            </a:r>
            <a:r>
              <a:rPr lang="zh-CN" altLang="en-US" sz="1800">
                <a:latin typeface="Arial" panose="020B0604020202020204" pitchFamily="34" charset="0"/>
                <a:ea typeface="华文新魏" panose="02010800040101010101" pitchFamily="2" charset="-122"/>
                <a:hlinkClick r:id="rId10" action="ppaction://hlinkfile"/>
              </a:rPr>
              <a:t>：机场目标自动检测</a:t>
            </a:r>
            <a:endParaRPr lang="zh-CN" altLang="en-US" sz="18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48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74AD09C-6EAA-3FCA-A65E-9EDC8C88B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0652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应用举例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工业检测</a:t>
            </a:r>
          </a:p>
        </p:txBody>
      </p:sp>
      <p:sp>
        <p:nvSpPr>
          <p:cNvPr id="30723" name="灯片编号占位符 5">
            <a:extLst>
              <a:ext uri="{FF2B5EF4-FFF2-40B4-BE49-F238E27FC236}">
                <a16:creationId xmlns:a16="http://schemas.microsoft.com/office/drawing/2014/main" id="{44644513-EA2E-6326-FBC1-4F6F3909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EEDFFC-80A1-41D3-ACD7-881D14DC7887}" type="slidenum">
              <a:rPr lang="en-US" altLang="zh-CN" sz="11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1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4" name="矩形 1">
            <a:extLst>
              <a:ext uri="{FF2B5EF4-FFF2-40B4-BE49-F238E27FC236}">
                <a16:creationId xmlns:a16="http://schemas.microsoft.com/office/drawing/2014/main" id="{D5FB99FE-94FC-9B5D-74A5-0FEBA8329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868863"/>
            <a:ext cx="8713787" cy="158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8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生产过程自动化（识别零件，装配质量检查）</a:t>
            </a:r>
            <a:endParaRPr kumimoji="1" lang="en-US" altLang="zh-CN" sz="2800" dirty="0">
              <a:solidFill>
                <a:srgbClr val="FF0000"/>
              </a:solidFill>
              <a:latin typeface="Tahoma" panose="020B0604030504040204" pitchFamily="34" charset="0"/>
              <a:ea typeface="华文新魏" panose="020108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800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产品检测、工业机器人</a:t>
            </a: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1800" dirty="0">
              <a:solidFill>
                <a:srgbClr val="FF0000"/>
              </a:solidFill>
              <a:latin typeface="Tahoma" panose="020B060403050404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30725" name="Picture 3" descr="E:\颜露新文档\教学\本科生 教学任务\工业检测1.jpg">
            <a:extLst>
              <a:ext uri="{FF2B5EF4-FFF2-40B4-BE49-F238E27FC236}">
                <a16:creationId xmlns:a16="http://schemas.microsoft.com/office/drawing/2014/main" id="{9B2B6DCF-EF74-5E65-A58E-9998718C8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3" y="1700213"/>
            <a:ext cx="4357687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8" descr="https://timgsa.baidu.com/timg?image&amp;quality=80&amp;size=b9999_10000&amp;sec=1491716630510&amp;di=2af6fc3a3cc97a0ee3dc77b3fc8722f2&amp;imgtype=0&amp;src=http%3A%2F%2Fwww.1024sj.com%2Fuploadimg%2Fqitaweifenleijtyss%2FHgzYYVuYi_1405922765.jpg">
            <a:extLst>
              <a:ext uri="{FF2B5EF4-FFF2-40B4-BE49-F238E27FC236}">
                <a16:creationId xmlns:a16="http://schemas.microsoft.com/office/drawing/2014/main" id="{F4430DC0-ED12-8F5B-D6C1-D32BD5F6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4321175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950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精装书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时装设计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SEY">
  <a:themeElements>
    <a:clrScheme name="">
      <a:dk1>
        <a:srgbClr val="000099"/>
      </a:dk1>
      <a:lt1>
        <a:srgbClr val="FFFFFF"/>
      </a:lt1>
      <a:dk2>
        <a:srgbClr val="FFFF66"/>
      </a:dk2>
      <a:lt2>
        <a:srgbClr val="000000"/>
      </a:lt2>
      <a:accent1>
        <a:srgbClr val="99CCFF"/>
      </a:accent1>
      <a:accent2>
        <a:srgbClr val="008000"/>
      </a:accent2>
      <a:accent3>
        <a:srgbClr val="FFFFFF"/>
      </a:accent3>
      <a:accent4>
        <a:srgbClr val="000082"/>
      </a:accent4>
      <a:accent5>
        <a:srgbClr val="CAE2FF"/>
      </a:accent5>
      <a:accent6>
        <a:srgbClr val="007300"/>
      </a:accent6>
      <a:hlink>
        <a:srgbClr val="FF9999"/>
      </a:hlink>
      <a:folHlink>
        <a:srgbClr val="FF0000"/>
      </a:folHlink>
    </a:clrScheme>
    <a:fontScheme name="MASSE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ASSE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6699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366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16">
        <a:dk1>
          <a:srgbClr val="000000"/>
        </a:dk1>
        <a:lt1>
          <a:srgbClr val="FFFFFF"/>
        </a:lt1>
        <a:dk2>
          <a:srgbClr val="FFFFFF"/>
        </a:dk2>
        <a:lt2>
          <a:srgbClr val="969696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366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10992</TotalTime>
  <Words>3669</Words>
  <Application>Microsoft Office PowerPoint</Application>
  <PresentationFormat>全屏显示(4:3)</PresentationFormat>
  <Paragraphs>818</Paragraphs>
  <Slides>60</Slides>
  <Notes>12</Notes>
  <HiddenSlides>0</HiddenSlides>
  <MMClips>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8" baseType="lpstr">
      <vt:lpstr>黑体</vt:lpstr>
      <vt:lpstr>华文新魏</vt:lpstr>
      <vt:lpstr>华文中宋</vt:lpstr>
      <vt:lpstr>楷体_GB2312</vt:lpstr>
      <vt:lpstr>宋体</vt:lpstr>
      <vt:lpstr>微软雅黑</vt:lpstr>
      <vt:lpstr>-윤고딕140</vt:lpstr>
      <vt:lpstr>Arial</vt:lpstr>
      <vt:lpstr>Arial Black</vt:lpstr>
      <vt:lpstr>Gill Sans MT</vt:lpstr>
      <vt:lpstr>Tahoma</vt:lpstr>
      <vt:lpstr>Times New Roman</vt:lpstr>
      <vt:lpstr>Wingdings</vt:lpstr>
      <vt:lpstr>Wingdings 2</vt:lpstr>
      <vt:lpstr>暗香扑面</vt:lpstr>
      <vt:lpstr>MASSEY</vt:lpstr>
      <vt:lpstr>Visio</vt:lpstr>
      <vt:lpstr>Visio.Drawing.11</vt:lpstr>
      <vt:lpstr>计算机组成与嵌入式系统 第九章  嵌入式图像处理系统</vt:lpstr>
      <vt:lpstr>参考书籍</vt:lpstr>
      <vt:lpstr>参考书籍</vt:lpstr>
      <vt:lpstr>PowerPoint 演示文稿</vt:lpstr>
      <vt:lpstr>9.1 应用举例—嫦娥探月</vt:lpstr>
      <vt:lpstr>9.1 应用举例—天问探火</vt:lpstr>
      <vt:lpstr>9.1 应用举例—卫星遥感</vt:lpstr>
      <vt:lpstr>9.1 应用举例—国防军事</vt:lpstr>
      <vt:lpstr>9.1 应用举例—工业检测</vt:lpstr>
      <vt:lpstr>讨 论</vt:lpstr>
      <vt:lpstr>9.2 嵌入式系统 （embedded system）</vt:lpstr>
      <vt:lpstr>9.2 嵌入式系统 （embedded system）</vt:lpstr>
      <vt:lpstr>9.2 嵌入式系统 （embedded system）</vt:lpstr>
      <vt:lpstr>9.2 嵌入式图像处理系统特点</vt:lpstr>
      <vt:lpstr>9.3 嵌入式图像处理系统层次构成</vt:lpstr>
      <vt:lpstr>PowerPoint 演示文稿</vt:lpstr>
      <vt:lpstr>9.3 图像处理器</vt:lpstr>
      <vt:lpstr>9.3 图像处理器-进口FPGA</vt:lpstr>
      <vt:lpstr>9.3 图像处理器-国产FPGA</vt:lpstr>
      <vt:lpstr>9.3 FPGA 芯片分类</vt:lpstr>
      <vt:lpstr>9.3 FPGA在图像处理中的应用</vt:lpstr>
      <vt:lpstr>9.3 图像存储</vt:lpstr>
      <vt:lpstr>9.3 图像显示</vt:lpstr>
      <vt:lpstr>9.3 DSP处理电路最小系统</vt:lpstr>
      <vt:lpstr>9.3.1 供电电路</vt:lpstr>
      <vt:lpstr>9.3.1 两类DC/DC电源</vt:lpstr>
      <vt:lpstr>9.3.1 线性稳压电源</vt:lpstr>
      <vt:lpstr>9.3.1 线性稳压电源--LT1963</vt:lpstr>
      <vt:lpstr>9.3.1 DC/DC开关电源</vt:lpstr>
      <vt:lpstr>9.3.1 DC/DC开关电源-TPS54310</vt:lpstr>
      <vt:lpstr>9.3.1 TPS54310的散热设计</vt:lpstr>
      <vt:lpstr>9.3.1  DC/DC开关电源-PTH0505W</vt:lpstr>
      <vt:lpstr>9.3.1 DC/DC开关模块供电电路</vt:lpstr>
      <vt:lpstr>9.3.1 多级变电供电电路</vt:lpstr>
      <vt:lpstr>9.3.2 时钟电路</vt:lpstr>
      <vt:lpstr>9.3.2 时钟信号的时序指标</vt:lpstr>
      <vt:lpstr>9.3.2 时钟驱动/管理电路</vt:lpstr>
      <vt:lpstr>9.3.3 复位电路</vt:lpstr>
      <vt:lpstr>9.3.3 复位电路</vt:lpstr>
      <vt:lpstr>9.3.3 上电复位电路-TPS3307</vt:lpstr>
      <vt:lpstr>9.3.3 上电复位电路-TPS3307</vt:lpstr>
      <vt:lpstr>9.3.3 复位延时器件—TPLC7733</vt:lpstr>
      <vt:lpstr>9.3.3“看门狗” 复位电路--MAX706R</vt:lpstr>
      <vt:lpstr>9.3.3 XILINX FPGA的复位电路</vt:lpstr>
      <vt:lpstr>9.3 DSP+FPGA目标检测识别系统示例</vt:lpstr>
      <vt:lpstr>9.3 DSP+FPGA图像跟踪器示例</vt:lpstr>
      <vt:lpstr>9.3 DSP+FPGA图像跟踪器示例</vt:lpstr>
      <vt:lpstr>9.4 图像处理嵌入式系统—实时性</vt:lpstr>
      <vt:lpstr>9.4 实时性定义</vt:lpstr>
      <vt:lpstr>9.4 实例—空中目标ATR处理流程复杂性</vt:lpstr>
      <vt:lpstr>9.4 实时图像处理系统面临的挑战</vt:lpstr>
      <vt:lpstr>9.5 串行处理的瓶颈</vt:lpstr>
      <vt:lpstr>9.5 计算架构发展</vt:lpstr>
      <vt:lpstr>9.5 冯诺伊曼Von Neumann瓶颈</vt:lpstr>
      <vt:lpstr>9.6 并行处理Parallel Processing</vt:lpstr>
      <vt:lpstr>9.6 时间并行Temporal Parallelism</vt:lpstr>
      <vt:lpstr>9.6 空间并行Spatial Parallelism</vt:lpstr>
      <vt:lpstr>9.6 大规模并行 Massive Parallelism</vt:lpstr>
      <vt:lpstr>9.6 流处理 Stream Processing</vt:lpstr>
      <vt:lpstr>总  结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五、DSP的外设资源</dc:title>
  <dc:creator>mynew</dc:creator>
  <cp:lastModifiedBy>瀚宇 颜</cp:lastModifiedBy>
  <cp:revision>841</cp:revision>
  <dcterms:created xsi:type="dcterms:W3CDTF">2005-11-09T11:58:45Z</dcterms:created>
  <dcterms:modified xsi:type="dcterms:W3CDTF">2024-04-01T08:10:16Z</dcterms:modified>
</cp:coreProperties>
</file>